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Lst>
  <p:notesMasterIdLst>
    <p:notesMasterId r:id="rId87"/>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335" r:id="rId15"/>
    <p:sldId id="270" r:id="rId16"/>
    <p:sldId id="271" r:id="rId17"/>
    <p:sldId id="272" r:id="rId18"/>
    <p:sldId id="273" r:id="rId19"/>
    <p:sldId id="269" r:id="rId20"/>
    <p:sldId id="277" r:id="rId21"/>
    <p:sldId id="336" r:id="rId22"/>
    <p:sldId id="275" r:id="rId23"/>
    <p:sldId id="276" r:id="rId24"/>
    <p:sldId id="278" r:id="rId25"/>
    <p:sldId id="279" r:id="rId26"/>
    <p:sldId id="343" r:id="rId27"/>
    <p:sldId id="280" r:id="rId28"/>
    <p:sldId id="338" r:id="rId29"/>
    <p:sldId id="281" r:id="rId30"/>
    <p:sldId id="282" r:id="rId31"/>
    <p:sldId id="283" r:id="rId32"/>
    <p:sldId id="284" r:id="rId33"/>
    <p:sldId id="285" r:id="rId34"/>
    <p:sldId id="286" r:id="rId35"/>
    <p:sldId id="339" r:id="rId36"/>
    <p:sldId id="291" r:id="rId37"/>
    <p:sldId id="292" r:id="rId38"/>
    <p:sldId id="340" r:id="rId39"/>
    <p:sldId id="293" r:id="rId40"/>
    <p:sldId id="294" r:id="rId41"/>
    <p:sldId id="295" r:id="rId42"/>
    <p:sldId id="296" r:id="rId43"/>
    <p:sldId id="341" r:id="rId44"/>
    <p:sldId id="288" r:id="rId45"/>
    <p:sldId id="289" r:id="rId46"/>
    <p:sldId id="290" r:id="rId47"/>
    <p:sldId id="297" r:id="rId48"/>
    <p:sldId id="298" r:id="rId49"/>
    <p:sldId id="299" r:id="rId50"/>
    <p:sldId id="300" r:id="rId51"/>
    <p:sldId id="342" r:id="rId52"/>
    <p:sldId id="301" r:id="rId53"/>
    <p:sldId id="344" r:id="rId54"/>
    <p:sldId id="303" r:id="rId55"/>
    <p:sldId id="304" r:id="rId56"/>
    <p:sldId id="305" r:id="rId57"/>
    <p:sldId id="306" r:id="rId58"/>
    <p:sldId id="310" r:id="rId59"/>
    <p:sldId id="307" r:id="rId60"/>
    <p:sldId id="308" r:id="rId61"/>
    <p:sldId id="309" r:id="rId62"/>
    <p:sldId id="345"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46" r:id="rId79"/>
    <p:sldId id="328" r:id="rId80"/>
    <p:sldId id="329" r:id="rId81"/>
    <p:sldId id="330" r:id="rId82"/>
    <p:sldId id="331" r:id="rId83"/>
    <p:sldId id="332" r:id="rId84"/>
    <p:sldId id="333" r:id="rId85"/>
    <p:sldId id="334" r:id="rId86"/>
  </p:sldIdLst>
  <p:sldSz cx="12192000" cy="6858000"/>
  <p:notesSz cx="6858000" cy="9144000"/>
  <p:custDataLst>
    <p:tags r:id="rId8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8"/>
    <p:restoredTop sz="87766"/>
  </p:normalViewPr>
  <p:slideViewPr>
    <p:cSldViewPr snapToGrid="0">
      <p:cViewPr varScale="1">
        <p:scale>
          <a:sx n="149" d="100"/>
          <a:sy n="149" d="100"/>
        </p:scale>
        <p:origin x="208"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7C079-246F-E343-A440-5C633C540B18}" type="datetimeFigureOut">
              <a:rPr lang="en-US" smtClean="0"/>
              <a:t>6/29/24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4B5285-DE39-064D-BE11-B7799D7628C7}" type="slidenum">
              <a:rPr lang="en-US" smtClean="0"/>
              <a:t>‹#›</a:t>
            </a:fld>
            <a:endParaRPr lang="en-US"/>
          </a:p>
        </p:txBody>
      </p:sp>
    </p:spTree>
    <p:extLst>
      <p:ext uri="{BB962C8B-B14F-4D97-AF65-F5344CB8AC3E}">
        <p14:creationId xmlns:p14="http://schemas.microsoft.com/office/powerpoint/2010/main" val="320673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Entropy_(information_theory)#Rational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Greasy matherial</a:t>
            </a:r>
            <a:endParaRPr/>
          </a:p>
        </p:txBody>
      </p:sp>
      <p:sp>
        <p:nvSpPr>
          <p:cNvPr id="111" name="Google Shape;11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681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Change this to interactive</a:t>
            </a:r>
            <a:endParaRPr/>
          </a:p>
          <a:p>
            <a:pPr marL="0" lvl="0" indent="0" algn="l" rtl="0">
              <a:spcBef>
                <a:spcPts val="0"/>
              </a:spcBef>
              <a:spcAft>
                <a:spcPts val="0"/>
              </a:spcAft>
              <a:buNone/>
            </a:pPr>
            <a:endParaRPr/>
          </a:p>
        </p:txBody>
      </p:sp>
      <p:sp>
        <p:nvSpPr>
          <p:cNvPr id="174" name="Google Shape;17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212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50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831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the expected value of </a:t>
            </a:r>
            <a:r>
              <a:rPr lang="en-US" sz="1200" b="0" i="0" u="sng" strike="noStrike"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the logarithm of the probability</a:t>
            </a:r>
            <a:r>
              <a:rPr lang="en-US" sz="1200" b="0" i="0" u="none" strike="noStrike" dirty="0">
                <a:solidFill>
                  <a:schemeClr val="dk1"/>
                </a:solidFill>
                <a:latin typeface="Calibri"/>
                <a:ea typeface="Calibri"/>
                <a:cs typeface="Calibri"/>
                <a:sym typeface="Calibri"/>
              </a:rPr>
              <a:t> (inverse)</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average of </a:t>
            </a:r>
            <a:r>
              <a:rPr lang="en-US" sz="1200" b="0" i="0" u="none" strike="noStrike" dirty="0">
                <a:solidFill>
                  <a:schemeClr val="dk1"/>
                </a:solidFill>
                <a:latin typeface="Calibri"/>
                <a:ea typeface="Calibri"/>
                <a:cs typeface="Calibri"/>
                <a:sym typeface="Calibri"/>
              </a:rPr>
              <a:t>log(1/𝑝)log(1/p)</a:t>
            </a:r>
            <a:br>
              <a:rPr lang="en-US" dirty="0"/>
            </a:b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We can call </a:t>
            </a:r>
            <a:r>
              <a:rPr lang="en-US" sz="1200" b="0" i="0" u="none" strike="noStrike" dirty="0">
                <a:solidFill>
                  <a:schemeClr val="dk1"/>
                </a:solidFill>
                <a:latin typeface="Calibri"/>
                <a:ea typeface="Calibri"/>
                <a:cs typeface="Calibri"/>
                <a:sym typeface="Calibri"/>
              </a:rPr>
              <a:t>log(1/𝑝)log(1/p)</a:t>
            </a:r>
            <a:r>
              <a:rPr lang="en-US" sz="1200" b="0" i="0" dirty="0">
                <a:solidFill>
                  <a:schemeClr val="dk1"/>
                </a:solidFill>
                <a:latin typeface="Calibri"/>
                <a:ea typeface="Calibri"/>
                <a:cs typeface="Calibri"/>
                <a:sym typeface="Calibri"/>
              </a:rPr>
              <a:t> information</a:t>
            </a:r>
            <a:endParaRPr dirty="0"/>
          </a:p>
          <a:p>
            <a:pPr marL="0" lvl="0" indent="0" algn="l" rtl="0">
              <a:spcBef>
                <a:spcPts val="0"/>
              </a:spcBef>
              <a:spcAft>
                <a:spcPts val="0"/>
              </a:spcAft>
              <a:buNone/>
            </a:pPr>
            <a:endParaRPr sz="1200" b="0" i="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dirty="0">
                <a:solidFill>
                  <a:schemeClr val="dk1"/>
                </a:solidFill>
                <a:latin typeface="Calibri"/>
                <a:ea typeface="Calibri"/>
                <a:cs typeface="Calibri"/>
                <a:sym typeface="Calibri"/>
              </a:rPr>
              <a:t>- logarithm of product is sum of logarithms</a:t>
            </a:r>
            <a:endParaRPr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 logarithm is to make it growing linearly with system size and "behaving like information"</a:t>
            </a:r>
            <a:endParaRPr dirty="0"/>
          </a:p>
        </p:txBody>
      </p:sp>
      <p:sp>
        <p:nvSpPr>
          <p:cNvPr id="444" name="Google Shape;444;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8566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2913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1">
                <a:solidFill>
                  <a:schemeClr val="dk1"/>
                </a:solidFill>
                <a:latin typeface="Calibri"/>
                <a:ea typeface="Calibri"/>
                <a:cs typeface="Calibri"/>
                <a:sym typeface="Calibri"/>
              </a:rPr>
              <a:t>“measure how often a randomly chosen element from the set would be incorrectly labeled”. </a:t>
            </a:r>
            <a:r>
              <a:rPr lang="en-US" sz="1200" b="0" i="0">
                <a:solidFill>
                  <a:schemeClr val="dk1"/>
                </a:solidFill>
                <a:latin typeface="Calibri"/>
                <a:ea typeface="Calibri"/>
                <a:cs typeface="Calibri"/>
                <a:sym typeface="Calibri"/>
              </a:rPr>
              <a:t>A gini score of 0 is the most pure score possible. (max=0.5)</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Calibri"/>
              <a:buChar char="-"/>
            </a:pPr>
            <a:r>
              <a:rPr lang="en-US"/>
              <a:t>Entropy and Gini are more sensitive to changes in the node probabilities than the misclassification error rate. (square of small p becomes smaller)</a:t>
            </a:r>
            <a:endParaRPr/>
          </a:p>
          <a:p>
            <a:pPr marL="171450" marR="0" lvl="0" indent="-171450" algn="l" rtl="0">
              <a:lnSpc>
                <a:spcPct val="100000"/>
              </a:lnSpc>
              <a:spcBef>
                <a:spcPts val="0"/>
              </a:spcBef>
              <a:spcAft>
                <a:spcPts val="0"/>
              </a:spcAft>
              <a:buClr>
                <a:schemeClr val="dk1"/>
              </a:buClr>
              <a:buSzPts val="1200"/>
              <a:buFont typeface="Calibri"/>
              <a:buChar char="-"/>
            </a:pPr>
            <a:r>
              <a:rPr lang="en-US"/>
              <a:t>Makes it differentiable</a:t>
            </a:r>
            <a:endParaRPr/>
          </a:p>
          <a:p>
            <a:pPr marL="0" lvl="0" indent="0" algn="l" rtl="0">
              <a:spcBef>
                <a:spcPts val="0"/>
              </a:spcBef>
              <a:spcAft>
                <a:spcPts val="0"/>
              </a:spcAft>
              <a:buNone/>
            </a:pPr>
            <a:endParaRPr/>
          </a:p>
        </p:txBody>
      </p:sp>
      <p:sp>
        <p:nvSpPr>
          <p:cNvPr id="396" name="Google Shape;39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1661169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1701790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0431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Gin: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Favors larger partitions.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Uses squared proportion of classes.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Perfectly classified, Gini Index would be zero.</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Evenly distributed would be 1 – (1/# Classes).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You want a variable split that has a low Gini Index.</a:t>
            </a:r>
            <a:endParaRPr/>
          </a:p>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a:solidFill>
                  <a:schemeClr val="dk1"/>
                </a:solidFill>
                <a:latin typeface="Calibri"/>
                <a:ea typeface="Calibri"/>
                <a:cs typeface="Calibri"/>
                <a:sym typeface="Calibri"/>
              </a:rPr>
              <a:t>Entropy:</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Favors splits with small counts but many unique values.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Weights probability of class by log(base=2) of the class probability</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A smaller value of Entropy is better.  That makes the difference between the parent node’s entropy larger.</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Information Gain is the Entropy of the parent node minus the entropy of the child nodes.</a:t>
            </a:r>
            <a:endParaRPr/>
          </a:p>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503" name="Google Shape;503;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824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1" name="Google Shape;73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9" name="Google Shape;73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7" name="Google Shape;74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solidFill>
                  <a:srgbClr val="002060"/>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13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405-B69C-BE2C-5967-9C58AEE1D6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5DABE3-EC15-08B4-65E1-B6CB52CCA3FB}"/>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4" name="Footer Placeholder 3">
            <a:extLst>
              <a:ext uri="{FF2B5EF4-FFF2-40B4-BE49-F238E27FC236}">
                <a16:creationId xmlns:a16="http://schemas.microsoft.com/office/drawing/2014/main" id="{DF457BF1-D7D6-2074-92B8-B6D704BAFC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C43B-68CB-1978-4141-B1B4575B323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0795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F53EA-DB7F-9804-B0E8-7F73BD5C2821}"/>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3" name="Footer Placeholder 2">
            <a:extLst>
              <a:ext uri="{FF2B5EF4-FFF2-40B4-BE49-F238E27FC236}">
                <a16:creationId xmlns:a16="http://schemas.microsoft.com/office/drawing/2014/main" id="{C3309689-262A-B4A6-E689-962917D06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A94A6-0EA3-4D8E-E06B-9433391AF514}"/>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844203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65C1-C693-4052-A5DE-8A4BD3FD2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924919-AED9-E3E4-6070-DB7D83E3F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DF807C-D289-96FA-F3AE-439513641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FE942-43C3-1BDA-3A0F-1CE34EF9198C}"/>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6" name="Footer Placeholder 5">
            <a:extLst>
              <a:ext uri="{FF2B5EF4-FFF2-40B4-BE49-F238E27FC236}">
                <a16:creationId xmlns:a16="http://schemas.microsoft.com/office/drawing/2014/main" id="{12230B67-B2BC-4781-C21B-43B8D5B4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054A6-F312-9564-3651-33B7F968075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59100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79E0-A886-37D7-DFD4-730EB0A36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87572-BF8A-B1DF-3996-63EE0251F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4B1D59-2AA3-51D3-ACF0-B7D6790E8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E3094-81D7-BE93-80B3-82CCFE2B8F6A}"/>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6" name="Footer Placeholder 5">
            <a:extLst>
              <a:ext uri="{FF2B5EF4-FFF2-40B4-BE49-F238E27FC236}">
                <a16:creationId xmlns:a16="http://schemas.microsoft.com/office/drawing/2014/main" id="{C301C968-3C6E-B893-59B1-250FDD847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8F84D-F51D-6C9F-FFAF-5B810252CB1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407030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A1BC-4D1F-EDF0-2284-FF5EF8D0A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D595C8-8836-01EF-5C74-2619F2AF4D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C30E6-2575-D9C4-51C6-3C3D10A0F085}"/>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5" name="Footer Placeholder 4">
            <a:extLst>
              <a:ext uri="{FF2B5EF4-FFF2-40B4-BE49-F238E27FC236}">
                <a16:creationId xmlns:a16="http://schemas.microsoft.com/office/drawing/2014/main" id="{3E790ECD-BBA5-15D5-35FA-04C70E73F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23F45-8C3E-53F4-AB4E-0766E16C2799}"/>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83356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3A726-A730-99A1-207B-070B99770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333F0C-0844-403A-52E8-6F81E33F1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109CC-3C4D-04E0-14B3-B3556EA92F45}"/>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5" name="Footer Placeholder 4">
            <a:extLst>
              <a:ext uri="{FF2B5EF4-FFF2-40B4-BE49-F238E27FC236}">
                <a16:creationId xmlns:a16="http://schemas.microsoft.com/office/drawing/2014/main" id="{B425DEC8-4C39-78A5-8536-637794998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EBEAA-9232-1A84-ABD1-7297AE5241B5}"/>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651295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9788"/>
          </a:xfrm>
        </p:spPr>
        <p:txBody>
          <a:bodyPr>
            <a:normAutofit/>
          </a:bodyPr>
          <a:lstStyle>
            <a:lvl1pPr algn="ctr">
              <a:defRPr sz="4400" b="1">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143000"/>
            <a:ext cx="10972800" cy="5334000"/>
          </a:xfrm>
        </p:spPr>
        <p:txBody>
          <a:bodyPr>
            <a:normAutofit/>
          </a:bodyPr>
          <a:lstStyle>
            <a:lvl1pPr>
              <a:defRPr sz="3200"/>
            </a:lvl1pPr>
            <a:lvl2pPr>
              <a:defRPr sz="2800">
                <a:latin typeface="Tahoma" pitchFamily="34" charset="0"/>
                <a:ea typeface="Tahoma" pitchFamily="34" charset="0"/>
                <a:cs typeface="Tahoma" pitchFamily="34" charset="0"/>
              </a:defRPr>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p:txBody>
      </p:sp>
      <p:cxnSp>
        <p:nvCxnSpPr>
          <p:cNvPr id="12" name="Straight Connector 11"/>
          <p:cNvCxnSpPr/>
          <p:nvPr/>
        </p:nvCxnSpPr>
        <p:spPr>
          <a:xfrm>
            <a:off x="304800" y="992188"/>
            <a:ext cx="11582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a:spLocks noGrp="1"/>
          </p:cNvSpPr>
          <p:nvPr>
            <p:ph type="sldNum" sz="quarter" idx="12"/>
          </p:nvPr>
        </p:nvSpPr>
        <p:spPr>
          <a:xfrm>
            <a:off x="11582400" y="6528816"/>
            <a:ext cx="609600" cy="329184"/>
          </a:xfrm>
          <a:prstGeom prst="rect">
            <a:avLst/>
          </a:prstGeom>
        </p:spPr>
        <p:txBody>
          <a:bodyPr/>
          <a:lstStyle>
            <a:lvl1pPr>
              <a:defRPr sz="1400">
                <a:effectLst>
                  <a:outerShdw blurRad="38100" dist="38100" dir="2700000" algn="tl">
                    <a:srgbClr val="000000">
                      <a:alpha val="43137"/>
                    </a:srgbClr>
                  </a:outerShdw>
                </a:effectLst>
              </a:defRPr>
            </a:lvl1pPr>
          </a:lstStyle>
          <a:p>
            <a:fld id="{6DA1EED0-1DE3-3342-8577-A8B4F99DA8A3}" type="slidenum">
              <a:rPr lang="en-US" smtClean="0"/>
              <a:t>‹#›</a:t>
            </a:fld>
            <a:endParaRPr lang="en-US"/>
          </a:p>
        </p:txBody>
      </p:sp>
    </p:spTree>
    <p:extLst>
      <p:ext uri="{BB962C8B-B14F-4D97-AF65-F5344CB8AC3E}">
        <p14:creationId xmlns:p14="http://schemas.microsoft.com/office/powerpoint/2010/main" val="228811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2"/>
            <a:ext cx="2844800" cy="365125"/>
          </a:xfrm>
        </p:spPr>
        <p:txBody>
          <a:bodyPr/>
          <a:lstStyle/>
          <a:p>
            <a:fld id="{6DA1EED0-1DE3-3342-8577-A8B4F99DA8A3}" type="slidenum">
              <a:rPr lang="en-US" smtClean="0"/>
              <a:t>‹#›</a:t>
            </a:fld>
            <a:endParaRPr lang="en-US"/>
          </a:p>
        </p:txBody>
      </p:sp>
    </p:spTree>
    <p:extLst>
      <p:ext uri="{BB962C8B-B14F-4D97-AF65-F5344CB8AC3E}">
        <p14:creationId xmlns:p14="http://schemas.microsoft.com/office/powerpoint/2010/main" val="2115721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9FC2-1617-601B-C1BF-617CFB1A02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93239-C662-CAD0-6CE9-9AC8D29C1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15167-DA43-2FED-F8A1-B529F36AF74D}"/>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5" name="Footer Placeholder 4">
            <a:extLst>
              <a:ext uri="{FF2B5EF4-FFF2-40B4-BE49-F238E27FC236}">
                <a16:creationId xmlns:a16="http://schemas.microsoft.com/office/drawing/2014/main" id="{20FDAC7A-737B-24E8-C8EC-B1D8ED736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EBE73-A05E-4E9A-EE3D-F7050400E90B}"/>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67392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05BF-5BD1-A418-1494-E53C580AE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CEC1F-A2A9-E916-1849-192A58100E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56707-895F-8A5D-D305-F6FD0013F199}"/>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5" name="Footer Placeholder 4">
            <a:extLst>
              <a:ext uri="{FF2B5EF4-FFF2-40B4-BE49-F238E27FC236}">
                <a16:creationId xmlns:a16="http://schemas.microsoft.com/office/drawing/2014/main" id="{62C0B081-676F-832E-62C3-89ABA2B4B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4A689-1456-231B-D52E-860EA71F24CE}"/>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18991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0136-E040-8290-661E-3683CC98B6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542101-C3FC-BC71-9018-A6AA94F17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AF7B1-3CA5-8AA1-5769-6F4039E5D583}"/>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5" name="Footer Placeholder 4">
            <a:extLst>
              <a:ext uri="{FF2B5EF4-FFF2-40B4-BE49-F238E27FC236}">
                <a16:creationId xmlns:a16="http://schemas.microsoft.com/office/drawing/2014/main" id="{62456A3F-2F42-9DAD-21ED-A4852C589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D2E46-FBA6-DD2A-2AD1-039CD08FEC08}"/>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63466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BE87-ECA2-843C-D3FE-B645D1A9A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05DA5-FE05-E26D-FD67-16C092EDA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75957-6F90-25BF-4DA0-9CCE1D5CE2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14785-F000-9621-C2E4-7CB8F23F0F59}"/>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6" name="Footer Placeholder 5">
            <a:extLst>
              <a:ext uri="{FF2B5EF4-FFF2-40B4-BE49-F238E27FC236}">
                <a16:creationId xmlns:a16="http://schemas.microsoft.com/office/drawing/2014/main" id="{792919FE-D943-CCA0-7123-203061CF6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A64F5-DFE0-8780-3DE9-69C4C072848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92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0CCA-BA0C-2C46-5EAA-231F10FA6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F8EE4-73C7-B710-B547-2C576ED8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95680-A856-87C3-3989-53B0F67F45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E4292A-0672-9EB4-25BB-D91AB31EC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326D4-8795-3A5E-EEC3-BF52E33BE2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7065C2-60C9-FFB2-912C-CFB57601BFD6}"/>
              </a:ext>
            </a:extLst>
          </p:cNvPr>
          <p:cNvSpPr>
            <a:spLocks noGrp="1"/>
          </p:cNvSpPr>
          <p:nvPr>
            <p:ph type="dt" sz="half" idx="10"/>
          </p:nvPr>
        </p:nvSpPr>
        <p:spPr/>
        <p:txBody>
          <a:bodyPr/>
          <a:lstStyle/>
          <a:p>
            <a:fld id="{E38DE6C2-6349-4555-A9CF-540B69D63D13}" type="datetimeFigureOut">
              <a:rPr lang="en-US" smtClean="0"/>
              <a:t>6/29/24</a:t>
            </a:fld>
            <a:endParaRPr lang="en-US"/>
          </a:p>
        </p:txBody>
      </p:sp>
      <p:sp>
        <p:nvSpPr>
          <p:cNvPr id="8" name="Footer Placeholder 7">
            <a:extLst>
              <a:ext uri="{FF2B5EF4-FFF2-40B4-BE49-F238E27FC236}">
                <a16:creationId xmlns:a16="http://schemas.microsoft.com/office/drawing/2014/main" id="{0FB84027-CC1A-BDB8-569E-BFECA2B910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A4FA43-0876-CB51-CEA6-127A9256FFE2}"/>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2472936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716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133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4400" kern="1200" spc="-100" baseline="0">
          <a:solidFill>
            <a:srgbClr val="002060"/>
          </a:solidFill>
          <a:effectLst>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2A144-FAED-55CA-00F7-DBFA44B90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4BF247-B299-AC61-8BBA-3A4A6EBA01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4269-9FE5-B012-828F-75FC0D08F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DE6C2-6349-4555-A9CF-540B69D63D13}" type="datetimeFigureOut">
              <a:rPr lang="en-US" smtClean="0"/>
              <a:t>6/29/24</a:t>
            </a:fld>
            <a:endParaRPr lang="en-US"/>
          </a:p>
        </p:txBody>
      </p:sp>
      <p:sp>
        <p:nvSpPr>
          <p:cNvPr id="5" name="Footer Placeholder 4">
            <a:extLst>
              <a:ext uri="{FF2B5EF4-FFF2-40B4-BE49-F238E27FC236}">
                <a16:creationId xmlns:a16="http://schemas.microsoft.com/office/drawing/2014/main" id="{99E383DF-5BF1-7E5D-0230-4B1BF3E54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3201BD-A1D3-01CC-AEE2-5294BD3D9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20E43-EB58-4C89-BE19-B99686B77DF1}" type="slidenum">
              <a:rPr lang="en-US" smtClean="0"/>
              <a:t>‹#›</a:t>
            </a:fld>
            <a:endParaRPr lang="en-US"/>
          </a:p>
        </p:txBody>
      </p:sp>
    </p:spTree>
    <p:extLst>
      <p:ext uri="{BB962C8B-B14F-4D97-AF65-F5344CB8AC3E}">
        <p14:creationId xmlns:p14="http://schemas.microsoft.com/office/powerpoint/2010/main" val="16878346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ichang@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3.png"/><Relationship Id="rId5" Type="http://schemas.openxmlformats.org/officeDocument/2006/relationships/tags" Target="../tags/tag6.xml"/><Relationship Id="rId10" Type="http://schemas.openxmlformats.org/officeDocument/2006/relationships/image" Target="../media/image12.png"/><Relationship Id="rId4" Type="http://schemas.openxmlformats.org/officeDocument/2006/relationships/tags" Target="../tags/tag5.xml"/><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3.png"/><Relationship Id="rId5" Type="http://schemas.openxmlformats.org/officeDocument/2006/relationships/tags" Target="../tags/tag13.xml"/><Relationship Id="rId10" Type="http://schemas.openxmlformats.org/officeDocument/2006/relationships/image" Target="../media/image12.png"/><Relationship Id="rId4" Type="http://schemas.openxmlformats.org/officeDocument/2006/relationships/tags" Target="../tags/tag12.xml"/><Relationship Id="rId9"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3.png"/><Relationship Id="rId5" Type="http://schemas.openxmlformats.org/officeDocument/2006/relationships/tags" Target="../tags/tag20.xml"/><Relationship Id="rId10" Type="http://schemas.openxmlformats.org/officeDocument/2006/relationships/image" Target="../media/image12.png"/><Relationship Id="rId4" Type="http://schemas.openxmlformats.org/officeDocument/2006/relationships/tags" Target="../tags/tag19.xml"/><Relationship Id="rId9" Type="http://schemas.openxmlformats.org/officeDocument/2006/relationships/image" Target="../media/image1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3.png"/><Relationship Id="rId5" Type="http://schemas.openxmlformats.org/officeDocument/2006/relationships/tags" Target="../tags/tag27.xml"/><Relationship Id="rId10" Type="http://schemas.openxmlformats.org/officeDocument/2006/relationships/image" Target="../media/image12.png"/><Relationship Id="rId4" Type="http://schemas.openxmlformats.org/officeDocument/2006/relationships/tags" Target="../tags/tag26.xml"/><Relationship Id="rId9" Type="http://schemas.openxmlformats.org/officeDocument/2006/relationships/image" Target="../media/image1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1"/>
          <p:cNvSpPr txBox="1">
            <a:spLocks noGrp="1"/>
          </p:cNvSpPr>
          <p:nvPr>
            <p:ph type="ctrTitle"/>
          </p:nvPr>
        </p:nvSpPr>
        <p:spPr>
          <a:xfrm>
            <a:off x="1600200" y="1"/>
            <a:ext cx="8991600" cy="1927225"/>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2060"/>
              </a:buClr>
              <a:buSzPts val="4800"/>
              <a:buFont typeface="Calibri"/>
              <a:buNone/>
            </a:pPr>
            <a:r>
              <a:rPr lang="en-US" sz="4800"/>
              <a:t>CS97: INTRODUCTION TO DATA SCIENCE</a:t>
            </a:r>
            <a:endParaRPr/>
          </a:p>
        </p:txBody>
      </p:sp>
      <p:sp>
        <p:nvSpPr>
          <p:cNvPr id="42" name="Google Shape;42;p1"/>
          <p:cNvSpPr txBox="1">
            <a:spLocks noGrp="1"/>
          </p:cNvSpPr>
          <p:nvPr>
            <p:ph type="subTitle" idx="1"/>
          </p:nvPr>
        </p:nvSpPr>
        <p:spPr>
          <a:xfrm>
            <a:off x="2819400" y="3581400"/>
            <a:ext cx="6400800" cy="2895600"/>
          </a:xfrm>
          <a:prstGeom prst="rect">
            <a:avLst/>
          </a:prstGeom>
          <a:noFill/>
          <a:ln>
            <a:noFill/>
          </a:ln>
        </p:spPr>
        <p:txBody>
          <a:bodyPr spcFirstLastPara="1" wrap="square" lIns="91425" tIns="45700" rIns="91425" bIns="45700" anchor="t" anchorCtr="0">
            <a:normAutofit/>
          </a:bodyPr>
          <a:lstStyle/>
          <a:p>
            <a:pPr algn="ctr"/>
            <a:endParaRPr lang="en-US" sz="3000" b="1" dirty="0"/>
          </a:p>
          <a:p>
            <a:pPr algn="ctr"/>
            <a:r>
              <a:rPr lang="en-US" sz="3000" b="1" dirty="0"/>
              <a:t>Instructor: </a:t>
            </a:r>
            <a:r>
              <a:rPr lang="en-US" sz="3000" b="1" dirty="0" err="1"/>
              <a:t>Shichang</a:t>
            </a:r>
            <a:r>
              <a:rPr lang="en-US" sz="3000" b="1" dirty="0"/>
              <a:t> Zhang</a:t>
            </a:r>
            <a:endParaRPr lang="en-US" sz="3000" b="1" dirty="0">
              <a:cs typeface="Calibri"/>
            </a:endParaRPr>
          </a:p>
          <a:p>
            <a:pPr algn="ctr"/>
            <a:r>
              <a:rPr lang="en-US" sz="2400" dirty="0">
                <a:hlinkClick r:id="rId3"/>
              </a:rPr>
              <a:t>shichang@ucla.edu</a:t>
            </a:r>
            <a:r>
              <a:rPr lang="en-US" sz="2400" dirty="0"/>
              <a:t> </a:t>
            </a:r>
            <a:endParaRPr lang="en-US" sz="3200" dirty="0"/>
          </a:p>
        </p:txBody>
      </p:sp>
      <p:sp>
        <p:nvSpPr>
          <p:cNvPr id="43" name="Google Shape;43;p1"/>
          <p:cNvSpPr txBox="1"/>
          <p:nvPr/>
        </p:nvSpPr>
        <p:spPr>
          <a:xfrm>
            <a:off x="1524000" y="2286000"/>
            <a:ext cx="9144000" cy="838200"/>
          </a:xfrm>
          <a:prstGeom prst="rect">
            <a:avLst/>
          </a:prstGeom>
          <a:noFill/>
          <a:ln>
            <a:noFill/>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4000" b="1" i="0" u="none" strike="noStrike" cap="none">
                <a:solidFill>
                  <a:srgbClr val="646B86"/>
                </a:solidFill>
                <a:latin typeface="Calibri"/>
                <a:ea typeface="Calibri"/>
                <a:cs typeface="Calibri"/>
                <a:sym typeface="Calibri"/>
              </a:rPr>
              <a:t>09: Decision Tree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dirty="0"/>
              <a:t>Decision Trees</a:t>
            </a:r>
            <a:endParaRPr dirty="0"/>
          </a:p>
        </p:txBody>
      </p:sp>
      <p:sp>
        <p:nvSpPr>
          <p:cNvPr id="114" name="Google Shape;114;p10"/>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dirty="0"/>
              <a:t>People have long been using interpretable models for differentiating between classes of objects and phenomena: </a:t>
            </a:r>
            <a:endParaRPr sz="2400" dirty="0"/>
          </a:p>
        </p:txBody>
      </p:sp>
      <p:sp>
        <p:nvSpPr>
          <p:cNvPr id="115" name="Google Shape;115;p1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a:t>
            </a:fld>
            <a:endParaRPr/>
          </a:p>
        </p:txBody>
      </p:sp>
      <p:pic>
        <p:nvPicPr>
          <p:cNvPr id="3" name="Picture 2" descr="A diagram of weather forecast&#10;&#10;Description automatically generated">
            <a:extLst>
              <a:ext uri="{FF2B5EF4-FFF2-40B4-BE49-F238E27FC236}">
                <a16:creationId xmlns:a16="http://schemas.microsoft.com/office/drawing/2014/main" id="{4E07412B-6ADE-D1F4-AB09-F2402F2F46FC}"/>
              </a:ext>
            </a:extLst>
          </p:cNvPr>
          <p:cNvPicPr>
            <a:picLocks noChangeAspect="1"/>
          </p:cNvPicPr>
          <p:nvPr/>
        </p:nvPicPr>
        <p:blipFill>
          <a:blip r:embed="rId3"/>
          <a:stretch>
            <a:fillRect/>
          </a:stretch>
        </p:blipFill>
        <p:spPr>
          <a:xfrm>
            <a:off x="3752850" y="3023108"/>
            <a:ext cx="4686300" cy="3479800"/>
          </a:xfrm>
          <a:prstGeom prst="rect">
            <a:avLst/>
          </a:prstGeom>
        </p:spPr>
      </p:pic>
      <p:sp>
        <p:nvSpPr>
          <p:cNvPr id="4" name="TextBox 3">
            <a:extLst>
              <a:ext uri="{FF2B5EF4-FFF2-40B4-BE49-F238E27FC236}">
                <a16:creationId xmlns:a16="http://schemas.microsoft.com/office/drawing/2014/main" id="{6A9DB0BF-7AAE-1403-AECD-115E0C2307B3}"/>
              </a:ext>
            </a:extLst>
          </p:cNvPr>
          <p:cNvSpPr txBox="1"/>
          <p:nvPr/>
        </p:nvSpPr>
        <p:spPr>
          <a:xfrm>
            <a:off x="4863258" y="2499888"/>
            <a:ext cx="2465483" cy="523220"/>
          </a:xfrm>
          <a:prstGeom prst="rect">
            <a:avLst/>
          </a:prstGeom>
          <a:noFill/>
        </p:spPr>
        <p:txBody>
          <a:bodyPr wrap="none" rtlCol="0">
            <a:spAutoFit/>
          </a:bodyPr>
          <a:lstStyle/>
          <a:p>
            <a:r>
              <a:rPr lang="en-US" altLang="zh-CN" sz="2800" dirty="0"/>
              <a:t>Go</a:t>
            </a:r>
            <a:r>
              <a:rPr lang="zh-CN" altLang="en-US" sz="2800" dirty="0"/>
              <a:t> </a:t>
            </a:r>
            <a:r>
              <a:rPr lang="en-US" altLang="zh-CN" sz="2800" dirty="0"/>
              <a:t>play</a:t>
            </a:r>
            <a:r>
              <a:rPr lang="zh-CN" altLang="en-US" sz="2800" dirty="0"/>
              <a:t> </a:t>
            </a:r>
            <a:r>
              <a:rPr lang="en-US" altLang="zh-CN" sz="2800" dirty="0"/>
              <a:t>soccer?</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dirty="0"/>
              <a:t>Decision Trees	</a:t>
            </a:r>
            <a:endParaRPr dirty="0"/>
          </a:p>
        </p:txBody>
      </p:sp>
      <p:sp>
        <p:nvSpPr>
          <p:cNvPr id="122" name="Google Shape;122;p11"/>
          <p:cNvSpPr txBox="1">
            <a:spLocks noGrp="1"/>
          </p:cNvSpPr>
          <p:nvPr>
            <p:ph type="body" idx="1"/>
          </p:nvPr>
        </p:nvSpPr>
        <p:spPr>
          <a:xfrm>
            <a:off x="533400" y="1177758"/>
            <a:ext cx="11048999" cy="5070642"/>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380"/>
              <a:buChar char="•"/>
            </a:pPr>
            <a:r>
              <a:rPr lang="en-US" sz="2800" dirty="0"/>
              <a:t>It turns out that the simple flow charts can be formulated as mathematical models for classification and these models have the properties we desire; they are: </a:t>
            </a:r>
            <a:endParaRPr sz="2800" dirty="0"/>
          </a:p>
          <a:p>
            <a:pPr marL="457200" lvl="0" indent="-457200" algn="l" rtl="0">
              <a:spcBef>
                <a:spcPts val="1760"/>
              </a:spcBef>
              <a:spcAft>
                <a:spcPts val="0"/>
              </a:spcAft>
              <a:buSzPts val="2380"/>
              <a:buFont typeface="Calibri"/>
              <a:buAutoNum type="arabicPeriod"/>
            </a:pPr>
            <a:r>
              <a:rPr lang="en-US" sz="2800" dirty="0"/>
              <a:t>interpretable by humans </a:t>
            </a:r>
            <a:endParaRPr dirty="0"/>
          </a:p>
          <a:p>
            <a:pPr marL="457200" lvl="0" indent="-457200" algn="l" rtl="0">
              <a:spcBef>
                <a:spcPts val="1760"/>
              </a:spcBef>
              <a:spcAft>
                <a:spcPts val="0"/>
              </a:spcAft>
              <a:buSzPts val="2380"/>
              <a:buFont typeface="Calibri"/>
              <a:buAutoNum type="arabicPeriod"/>
            </a:pPr>
            <a:r>
              <a:rPr lang="en-US" sz="2800" dirty="0"/>
              <a:t>have sufficiently complex decision boundaries </a:t>
            </a:r>
            <a:endParaRPr dirty="0"/>
          </a:p>
          <a:p>
            <a:pPr marL="457200" lvl="0" indent="-457200" algn="l" rtl="0">
              <a:spcBef>
                <a:spcPts val="1760"/>
              </a:spcBef>
              <a:spcAft>
                <a:spcPts val="0"/>
              </a:spcAft>
              <a:buSzPts val="2380"/>
              <a:buFont typeface="Calibri"/>
              <a:buAutoNum type="arabicPeriod"/>
            </a:pPr>
            <a:r>
              <a:rPr lang="en-US" sz="2800" dirty="0"/>
              <a:t>the decision boundaries are locally linear, each component of the decision boundary is simple to describe mathematically. </a:t>
            </a:r>
            <a:endParaRPr dirty="0"/>
          </a:p>
          <a:p>
            <a:pPr marL="182880" lvl="0" indent="-31750" algn="l" rtl="0">
              <a:spcBef>
                <a:spcPts val="1760"/>
              </a:spcBef>
              <a:spcAft>
                <a:spcPts val="0"/>
              </a:spcAft>
              <a:buSzPts val="2380"/>
              <a:buNone/>
            </a:pPr>
            <a:endParaRPr sz="2800" dirty="0"/>
          </a:p>
        </p:txBody>
      </p:sp>
      <p:sp>
        <p:nvSpPr>
          <p:cNvPr id="123" name="Google Shape;123;p1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Outline	</a:t>
            </a:r>
            <a:endParaRPr/>
          </a:p>
        </p:txBody>
      </p:sp>
      <p:sp>
        <p:nvSpPr>
          <p:cNvPr id="129" name="Google Shape;129;p12"/>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3060"/>
              <a:buFont typeface="Arial"/>
              <a:buChar char="•"/>
            </a:pPr>
            <a:r>
              <a:rPr lang="en-US"/>
              <a:t>Motivation </a:t>
            </a:r>
            <a:endParaRPr/>
          </a:p>
          <a:p>
            <a:pPr marL="457200" lvl="0" indent="-457200" algn="l" rtl="0">
              <a:spcBef>
                <a:spcPts val="2520"/>
              </a:spcBef>
              <a:spcAft>
                <a:spcPts val="0"/>
              </a:spcAft>
              <a:buSzPts val="3060"/>
              <a:buFont typeface="Arial"/>
              <a:buChar char="•"/>
            </a:pPr>
            <a:r>
              <a:rPr lang="en-US"/>
              <a:t>Decision Trees</a:t>
            </a:r>
            <a:endParaRPr/>
          </a:p>
          <a:p>
            <a:pPr marL="457200" lvl="0" indent="-457200" algn="l" rtl="0">
              <a:spcBef>
                <a:spcPts val="2520"/>
              </a:spcBef>
              <a:spcAft>
                <a:spcPts val="0"/>
              </a:spcAft>
              <a:buSzPts val="3060"/>
              <a:buFont typeface="Arial"/>
              <a:buChar char="•"/>
            </a:pPr>
            <a:r>
              <a:rPr lang="en-US"/>
              <a:t>Splitting Criteria</a:t>
            </a:r>
            <a:endParaRPr/>
          </a:p>
          <a:p>
            <a:pPr marL="457200" lvl="0" indent="-457200" algn="l" rtl="0">
              <a:spcBef>
                <a:spcPts val="2520"/>
              </a:spcBef>
              <a:spcAft>
                <a:spcPts val="0"/>
              </a:spcAft>
              <a:buSzPts val="3060"/>
              <a:buFont typeface="Arial"/>
              <a:buChar char="•"/>
            </a:pPr>
            <a:r>
              <a:rPr lang="en-US"/>
              <a:t>Stopping Conditions &amp; Pruning</a:t>
            </a:r>
            <a:endParaRPr/>
          </a:p>
          <a:p>
            <a:pPr marL="457200" lvl="0" indent="-457200" algn="l" rtl="0">
              <a:spcBef>
                <a:spcPts val="2520"/>
              </a:spcBef>
              <a:spcAft>
                <a:spcPts val="0"/>
              </a:spcAft>
              <a:buSzPts val="3060"/>
              <a:buFont typeface="Arial"/>
              <a:buChar char="•"/>
            </a:pPr>
            <a:r>
              <a:rPr lang="en-US"/>
              <a:t>Regression Trees</a:t>
            </a:r>
            <a:endParaRPr/>
          </a:p>
          <a:p>
            <a:pPr marL="457200" lvl="0" indent="-457200" algn="l" rtl="0">
              <a:spcBef>
                <a:spcPts val="2520"/>
              </a:spcBef>
              <a:spcAft>
                <a:spcPts val="0"/>
              </a:spcAft>
              <a:buSzPts val="3060"/>
              <a:buFont typeface="Arial"/>
              <a:buChar char="•"/>
            </a:pPr>
            <a:r>
              <a:rPr lang="en-US"/>
              <a:t>Random Forrest</a:t>
            </a:r>
            <a:endParaRPr/>
          </a:p>
          <a:p>
            <a:pPr marL="457200" lvl="0" indent="-262890" algn="l" rtl="0">
              <a:spcBef>
                <a:spcPts val="2520"/>
              </a:spcBef>
              <a:spcAft>
                <a:spcPts val="0"/>
              </a:spcAft>
              <a:buSzPts val="3060"/>
              <a:buFont typeface="Arial"/>
              <a:buNone/>
            </a:pPr>
            <a:endParaRPr/>
          </a:p>
          <a:p>
            <a:pPr marL="457200" lvl="0" indent="-262890" algn="l" rtl="0">
              <a:spcBef>
                <a:spcPts val="2520"/>
              </a:spcBef>
              <a:spcAft>
                <a:spcPts val="0"/>
              </a:spcAft>
              <a:buSzPts val="3060"/>
              <a:buFont typeface="Arial"/>
              <a:buNone/>
            </a:pPr>
            <a:endParaRPr/>
          </a:p>
          <a:p>
            <a:pPr marL="0" lvl="0" indent="0" algn="l" rtl="0">
              <a:spcBef>
                <a:spcPts val="2520"/>
              </a:spcBef>
              <a:spcAft>
                <a:spcPts val="0"/>
              </a:spcAft>
              <a:buSzPts val="3060"/>
              <a:buNone/>
            </a:pPr>
            <a:endParaRPr/>
          </a:p>
          <a:p>
            <a:pPr marL="182880" lvl="0" indent="0" algn="l" rtl="0">
              <a:spcBef>
                <a:spcPts val="2520"/>
              </a:spcBef>
              <a:spcAft>
                <a:spcPts val="0"/>
              </a:spcAft>
              <a:buSzPts val="3060"/>
              <a:buNone/>
            </a:pPr>
            <a:endParaRPr/>
          </a:p>
        </p:txBody>
      </p:sp>
      <p:sp>
        <p:nvSpPr>
          <p:cNvPr id="130" name="Google Shape;130;p1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a:t>
            </a:fld>
            <a:endParaRPr/>
          </a:p>
        </p:txBody>
      </p:sp>
      <p:sp>
        <p:nvSpPr>
          <p:cNvPr id="131" name="Google Shape;131;p12"/>
          <p:cNvSpPr/>
          <p:nvPr/>
        </p:nvSpPr>
        <p:spPr>
          <a:xfrm rot="3756828">
            <a:off x="3777661" y="1771795"/>
            <a:ext cx="457200" cy="6858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Tree-based Models</a:t>
            </a:r>
            <a:endParaRPr/>
          </a:p>
        </p:txBody>
      </p:sp>
      <p:sp>
        <p:nvSpPr>
          <p:cNvPr id="137" name="Google Shape;137;p13"/>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Use trees to partition the data into different regions and make predictions</a:t>
            </a:r>
            <a:endParaRPr/>
          </a:p>
        </p:txBody>
      </p:sp>
      <p:sp>
        <p:nvSpPr>
          <p:cNvPr id="138" name="Google Shape;138;p1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13</a:t>
            </a:fld>
            <a:endParaRPr>
              <a:solidFill>
                <a:srgbClr val="000000"/>
              </a:solidFill>
            </a:endParaRPr>
          </a:p>
        </p:txBody>
      </p:sp>
      <p:sp>
        <p:nvSpPr>
          <p:cNvPr id="164" name="Google Shape;164;p13"/>
          <p:cNvSpPr txBox="1"/>
          <p:nvPr/>
        </p:nvSpPr>
        <p:spPr>
          <a:xfrm>
            <a:off x="3543301" y="2492944"/>
            <a:ext cx="1176091" cy="369332"/>
          </a:xfrm>
          <a:prstGeom prst="rect">
            <a:avLst/>
          </a:prstGeom>
          <a:solidFill>
            <a:schemeClr val="lt1"/>
          </a:solidFill>
          <a:ln w="26425"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FF0000"/>
                </a:solidFill>
                <a:latin typeface="Calibri"/>
                <a:ea typeface="Calibri"/>
                <a:cs typeface="Calibri"/>
                <a:sym typeface="Calibri"/>
              </a:rPr>
              <a:t>Root node</a:t>
            </a:r>
            <a:endParaRPr/>
          </a:p>
        </p:txBody>
      </p:sp>
      <p:sp>
        <p:nvSpPr>
          <p:cNvPr id="165" name="Google Shape;165;p13"/>
          <p:cNvSpPr txBox="1"/>
          <p:nvPr/>
        </p:nvSpPr>
        <p:spPr>
          <a:xfrm>
            <a:off x="2223583" y="3693479"/>
            <a:ext cx="1564724" cy="369332"/>
          </a:xfrm>
          <a:prstGeom prst="rect">
            <a:avLst/>
          </a:prstGeom>
          <a:solidFill>
            <a:schemeClr val="lt1"/>
          </a:solidFill>
          <a:ln w="26425"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Internal nodes</a:t>
            </a:r>
            <a:endParaRPr dirty="0"/>
          </a:p>
        </p:txBody>
      </p:sp>
      <p:sp>
        <p:nvSpPr>
          <p:cNvPr id="166" name="Google Shape;166;p13"/>
          <p:cNvSpPr txBox="1"/>
          <p:nvPr/>
        </p:nvSpPr>
        <p:spPr>
          <a:xfrm>
            <a:off x="4511659" y="5810253"/>
            <a:ext cx="1214179" cy="369332"/>
          </a:xfrm>
          <a:prstGeom prst="rect">
            <a:avLst/>
          </a:prstGeom>
          <a:solidFill>
            <a:schemeClr val="lt1"/>
          </a:solidFill>
          <a:ln w="26425" cap="flat"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Leaf nodes</a:t>
            </a:r>
            <a:endParaRPr dirty="0"/>
          </a:p>
        </p:txBody>
      </p:sp>
      <p:cxnSp>
        <p:nvCxnSpPr>
          <p:cNvPr id="167" name="Google Shape;167;p13"/>
          <p:cNvCxnSpPr>
            <a:cxnSpLocks/>
            <a:stCxn id="164" idx="3"/>
          </p:cNvCxnSpPr>
          <p:nvPr/>
        </p:nvCxnSpPr>
        <p:spPr>
          <a:xfrm>
            <a:off x="4719392" y="2677610"/>
            <a:ext cx="746400" cy="72000"/>
          </a:xfrm>
          <a:prstGeom prst="straightConnector1">
            <a:avLst/>
          </a:prstGeom>
          <a:noFill/>
          <a:ln w="9525" cap="flat" cmpd="sng">
            <a:solidFill>
              <a:schemeClr val="accent1"/>
            </a:solidFill>
            <a:prstDash val="solid"/>
            <a:round/>
            <a:headEnd type="none" w="sm" len="sm"/>
            <a:tailEnd type="triangle" w="med" len="med"/>
          </a:ln>
        </p:spPr>
      </p:cxnSp>
      <p:cxnSp>
        <p:nvCxnSpPr>
          <p:cNvPr id="168" name="Google Shape;168;p13"/>
          <p:cNvCxnSpPr>
            <a:cxnSpLocks/>
            <a:stCxn id="165" idx="3"/>
          </p:cNvCxnSpPr>
          <p:nvPr/>
        </p:nvCxnSpPr>
        <p:spPr>
          <a:xfrm>
            <a:off x="3788307" y="3878145"/>
            <a:ext cx="626038" cy="117580"/>
          </a:xfrm>
          <a:prstGeom prst="straightConnector1">
            <a:avLst/>
          </a:prstGeom>
          <a:noFill/>
          <a:ln w="9525" cap="flat" cmpd="sng">
            <a:solidFill>
              <a:schemeClr val="accent1"/>
            </a:solidFill>
            <a:prstDash val="solid"/>
            <a:round/>
            <a:headEnd type="none" w="sm" len="sm"/>
            <a:tailEnd type="triangle" w="med" len="med"/>
          </a:ln>
        </p:spPr>
      </p:cxnSp>
      <p:cxnSp>
        <p:nvCxnSpPr>
          <p:cNvPr id="169" name="Google Shape;169;p13"/>
          <p:cNvCxnSpPr>
            <a:cxnSpLocks/>
            <a:stCxn id="166" idx="3"/>
          </p:cNvCxnSpPr>
          <p:nvPr/>
        </p:nvCxnSpPr>
        <p:spPr>
          <a:xfrm flipV="1">
            <a:off x="5725838" y="5534687"/>
            <a:ext cx="265059" cy="460232"/>
          </a:xfrm>
          <a:prstGeom prst="straightConnector1">
            <a:avLst/>
          </a:prstGeom>
          <a:noFill/>
          <a:ln w="9525" cap="flat" cmpd="sng">
            <a:solidFill>
              <a:schemeClr val="accent1"/>
            </a:solidFill>
            <a:prstDash val="solid"/>
            <a:round/>
            <a:headEnd type="none" w="sm" len="sm"/>
            <a:tailEnd type="triangle" w="med" len="med"/>
          </a:ln>
        </p:spPr>
      </p:cxnSp>
      <p:cxnSp>
        <p:nvCxnSpPr>
          <p:cNvPr id="170" name="Google Shape;170;p13"/>
          <p:cNvCxnSpPr>
            <a:cxnSpLocks/>
            <a:stCxn id="166" idx="1"/>
          </p:cNvCxnSpPr>
          <p:nvPr/>
        </p:nvCxnSpPr>
        <p:spPr>
          <a:xfrm flipH="1" flipV="1">
            <a:off x="4331576" y="5512838"/>
            <a:ext cx="180083" cy="482081"/>
          </a:xfrm>
          <a:prstGeom prst="straightConnector1">
            <a:avLst/>
          </a:prstGeom>
          <a:noFill/>
          <a:ln w="9525" cap="flat" cmpd="sng">
            <a:solidFill>
              <a:schemeClr val="accent1"/>
            </a:solidFill>
            <a:prstDash val="solid"/>
            <a:round/>
            <a:headEnd type="none" w="sm" len="sm"/>
            <a:tailEnd type="triangle" w="med" len="med"/>
          </a:ln>
        </p:spPr>
      </p:cxnSp>
      <p:pic>
        <p:nvPicPr>
          <p:cNvPr id="2" name="Google Shape;179;p14">
            <a:extLst>
              <a:ext uri="{FF2B5EF4-FFF2-40B4-BE49-F238E27FC236}">
                <a16:creationId xmlns:a16="http://schemas.microsoft.com/office/drawing/2014/main" id="{371E720B-F927-0A21-B767-25E929B1BDBB}"/>
              </a:ext>
            </a:extLst>
          </p:cNvPr>
          <p:cNvPicPr preferRelativeResize="0"/>
          <p:nvPr/>
        </p:nvPicPr>
        <p:blipFill rotWithShape="1">
          <a:blip r:embed="rId3">
            <a:alphaModFix/>
          </a:blip>
          <a:srcRect/>
          <a:stretch/>
        </p:blipFill>
        <p:spPr>
          <a:xfrm>
            <a:off x="3917412" y="2358770"/>
            <a:ext cx="5089954" cy="3273909"/>
          </a:xfrm>
          <a:prstGeom prst="rect">
            <a:avLst/>
          </a:prstGeom>
          <a:noFill/>
          <a:ln>
            <a:noFill/>
          </a:ln>
        </p:spPr>
      </p:pic>
    </p:spTree>
    <p:extLst>
      <p:ext uri="{BB962C8B-B14F-4D97-AF65-F5344CB8AC3E}">
        <p14:creationId xmlns:p14="http://schemas.microsoft.com/office/powerpoint/2010/main" val="372805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The Geometry of Flow Charts </a:t>
            </a:r>
            <a:endParaRPr/>
          </a:p>
        </p:txBody>
      </p:sp>
      <p:sp>
        <p:nvSpPr>
          <p:cNvPr id="177" name="Google Shape;177;p14"/>
          <p:cNvSpPr txBox="1">
            <a:spLocks noGrp="1"/>
          </p:cNvSpPr>
          <p:nvPr>
            <p:ph type="body" idx="1"/>
          </p:nvPr>
        </p:nvSpPr>
        <p:spPr>
          <a:xfrm>
            <a:off x="228600" y="1143000"/>
            <a:ext cx="7010400" cy="5334000"/>
          </a:xfrm>
          <a:prstGeom prst="rect">
            <a:avLst/>
          </a:prstGeom>
          <a:noFill/>
          <a:ln>
            <a:noFill/>
          </a:ln>
        </p:spPr>
        <p:txBody>
          <a:bodyPr spcFirstLastPara="1" wrap="square" lIns="91425" tIns="45700" rIns="91425" bIns="45700" anchor="t" anchorCtr="0">
            <a:normAutofit fontScale="85000" lnSpcReduction="10000"/>
          </a:bodyPr>
          <a:lstStyle/>
          <a:p>
            <a:pPr marL="182880" lvl="0" indent="-182880" algn="l" rtl="0">
              <a:spcBef>
                <a:spcPts val="0"/>
              </a:spcBef>
              <a:spcAft>
                <a:spcPts val="0"/>
              </a:spcAft>
              <a:buSzPct val="85000"/>
              <a:buChar char="•"/>
            </a:pPr>
            <a:r>
              <a:rPr lang="en-US" sz="2400" dirty="0"/>
              <a:t>Flow charts whose graph is a tree (connected and no cycles) represents a model called a </a:t>
            </a:r>
            <a:r>
              <a:rPr lang="en-US" sz="2400" b="1" i="1" dirty="0"/>
              <a:t>decision tree</a:t>
            </a:r>
            <a:r>
              <a:rPr lang="en-US" sz="2400" dirty="0"/>
              <a:t>. </a:t>
            </a:r>
            <a:endParaRPr dirty="0"/>
          </a:p>
          <a:p>
            <a:pPr marL="182880" lvl="0" indent="-182880" algn="l" rtl="0">
              <a:spcBef>
                <a:spcPts val="2208"/>
              </a:spcBef>
              <a:spcAft>
                <a:spcPts val="0"/>
              </a:spcAft>
              <a:buSzPct val="85000"/>
              <a:buChar char="•"/>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endParaRPr dirty="0"/>
          </a:p>
          <a:p>
            <a:pPr marL="182880" lvl="0" indent="-182880" algn="l" rtl="0">
              <a:spcBef>
                <a:spcPts val="2208"/>
              </a:spcBef>
              <a:spcAft>
                <a:spcPts val="0"/>
              </a:spcAft>
              <a:buSzPct val="85000"/>
              <a:buChar char="•"/>
            </a:pPr>
            <a:r>
              <a:rPr lang="en-US" sz="2400" dirty="0"/>
              <a:t>In a graphical representation (flow chart), </a:t>
            </a:r>
            <a:endParaRPr dirty="0"/>
          </a:p>
          <a:p>
            <a:pPr marL="1085820" lvl="1" indent="-342899" algn="l" rtl="0">
              <a:spcBef>
                <a:spcPts val="2344"/>
              </a:spcBef>
              <a:spcAft>
                <a:spcPts val="0"/>
              </a:spcAft>
              <a:buSzPct val="85000"/>
              <a:buFont typeface="Arial"/>
              <a:buChar char="•"/>
            </a:pPr>
            <a:r>
              <a:rPr lang="en-US" dirty="0"/>
              <a:t>the </a:t>
            </a:r>
            <a:r>
              <a:rPr lang="en-US" dirty="0">
                <a:solidFill>
                  <a:srgbClr val="FF0000"/>
                </a:solidFill>
              </a:rPr>
              <a:t>internal nodes </a:t>
            </a:r>
            <a:r>
              <a:rPr lang="en-US" dirty="0"/>
              <a:t>of the tree represent attribute </a:t>
            </a:r>
            <a:r>
              <a:rPr lang="en-US" altLang="zh-CN" dirty="0"/>
              <a:t>to</a:t>
            </a:r>
            <a:r>
              <a:rPr lang="zh-CN" altLang="en-US" dirty="0"/>
              <a:t> </a:t>
            </a:r>
            <a:r>
              <a:rPr lang="en-US" dirty="0"/>
              <a:t>test.</a:t>
            </a:r>
            <a:endParaRPr dirty="0"/>
          </a:p>
          <a:p>
            <a:pPr marL="1085820" lvl="1" indent="-342899" algn="l" rtl="0">
              <a:spcBef>
                <a:spcPts val="2344"/>
              </a:spcBef>
              <a:spcAft>
                <a:spcPts val="0"/>
              </a:spcAft>
              <a:buSzPct val="85000"/>
              <a:buFont typeface="Arial"/>
              <a:buChar char="•"/>
            </a:pPr>
            <a:r>
              <a:rPr lang="en-US" dirty="0">
                <a:solidFill>
                  <a:srgbClr val="FF0000"/>
                </a:solidFill>
              </a:rPr>
              <a:t>branching</a:t>
            </a:r>
            <a:r>
              <a:rPr lang="en-US" dirty="0"/>
              <a:t> in the next level is determined by attribute value (e.g., yes/no).</a:t>
            </a:r>
            <a:endParaRPr dirty="0"/>
          </a:p>
          <a:p>
            <a:pPr marL="1085820" lvl="1" indent="-342899" algn="l" rtl="0">
              <a:spcBef>
                <a:spcPts val="2344"/>
              </a:spcBef>
              <a:spcAft>
                <a:spcPts val="0"/>
              </a:spcAft>
              <a:buSzPct val="85000"/>
              <a:buFont typeface="Arial"/>
              <a:buChar char="•"/>
            </a:pPr>
            <a:r>
              <a:rPr lang="en-US" dirty="0"/>
              <a:t>terminal</a:t>
            </a:r>
            <a:r>
              <a:rPr lang="en-US" dirty="0">
                <a:solidFill>
                  <a:srgbClr val="FF0000"/>
                </a:solidFill>
              </a:rPr>
              <a:t> leaf nodes</a:t>
            </a:r>
            <a:r>
              <a:rPr lang="en-US" dirty="0"/>
              <a:t> represent class assignments.</a:t>
            </a:r>
            <a:endParaRPr dirty="0"/>
          </a:p>
        </p:txBody>
      </p:sp>
      <p:sp>
        <p:nvSpPr>
          <p:cNvPr id="178" name="Google Shape;178;p1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14</a:t>
            </a:fld>
            <a:endParaRPr/>
          </a:p>
        </p:txBody>
      </p:sp>
      <p:pic>
        <p:nvPicPr>
          <p:cNvPr id="179" name="Google Shape;179;p14"/>
          <p:cNvPicPr preferRelativeResize="0"/>
          <p:nvPr/>
        </p:nvPicPr>
        <p:blipFill rotWithShape="1">
          <a:blip r:embed="rId3">
            <a:alphaModFix/>
          </a:blip>
          <a:srcRect/>
          <a:stretch/>
        </p:blipFill>
        <p:spPr>
          <a:xfrm>
            <a:off x="7102046" y="1600200"/>
            <a:ext cx="5089954" cy="3273909"/>
          </a:xfrm>
          <a:prstGeom prst="rect">
            <a:avLst/>
          </a:prstGeom>
          <a:noFill/>
          <a:ln>
            <a:noFill/>
          </a:ln>
        </p:spPr>
      </p:pic>
      <p:sp>
        <p:nvSpPr>
          <p:cNvPr id="2" name="TextBox 1">
            <a:extLst>
              <a:ext uri="{FF2B5EF4-FFF2-40B4-BE49-F238E27FC236}">
                <a16:creationId xmlns:a16="http://schemas.microsoft.com/office/drawing/2014/main" id="{49ECA74E-3A69-93FF-20B5-6DE5823B3667}"/>
              </a:ext>
            </a:extLst>
          </p:cNvPr>
          <p:cNvSpPr txBox="1"/>
          <p:nvPr/>
        </p:nvSpPr>
        <p:spPr>
          <a:xfrm>
            <a:off x="8328806" y="1143000"/>
            <a:ext cx="2773388" cy="523220"/>
          </a:xfrm>
          <a:prstGeom prst="rect">
            <a:avLst/>
          </a:prstGeom>
          <a:noFill/>
        </p:spPr>
        <p:txBody>
          <a:bodyPr wrap="none" rtlCol="0">
            <a:spAutoFit/>
          </a:bodyPr>
          <a:lstStyle/>
          <a:p>
            <a:r>
              <a:rPr lang="en-US" altLang="zh-CN" sz="2800" dirty="0"/>
              <a:t>What</a:t>
            </a:r>
            <a:r>
              <a:rPr lang="zh-CN" altLang="en-US" sz="2800" dirty="0"/>
              <a:t> </a:t>
            </a:r>
            <a:r>
              <a:rPr lang="en-US" altLang="zh-CN" sz="2800" dirty="0"/>
              <a:t>fruit</a:t>
            </a:r>
            <a:r>
              <a:rPr lang="zh-CN" altLang="en-US" sz="2800" dirty="0"/>
              <a:t> </a:t>
            </a:r>
            <a:r>
              <a:rPr lang="en-US" altLang="zh-CN" sz="2800" dirty="0"/>
              <a:t>is</a:t>
            </a:r>
            <a:r>
              <a:rPr lang="zh-CN" altLang="en-US" sz="2800" dirty="0"/>
              <a:t> </a:t>
            </a:r>
            <a:r>
              <a:rPr lang="en-US" altLang="zh-CN" sz="2800" dirty="0"/>
              <a:t>this?</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Easy to Interpret</a:t>
            </a:r>
            <a:endParaRPr/>
          </a:p>
        </p:txBody>
      </p:sp>
      <p:sp>
        <p:nvSpPr>
          <p:cNvPr id="185" name="Google Shape;185;p15"/>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dirty="0"/>
              <a:t>A path from root to a leaf node corresponds to a rule</a:t>
            </a:r>
            <a:endParaRPr dirty="0"/>
          </a:p>
          <a:p>
            <a:pPr marL="457200" lvl="1" indent="-182880" algn="l" rtl="0">
              <a:spcBef>
                <a:spcPts val="640"/>
              </a:spcBef>
              <a:spcAft>
                <a:spcPts val="0"/>
              </a:spcAft>
              <a:buSzPts val="2720"/>
              <a:buChar char="•"/>
            </a:pPr>
            <a:r>
              <a:rPr lang="en-US" dirty="0"/>
              <a:t>E.g., </a:t>
            </a:r>
            <a:r>
              <a:rPr lang="en-US" b="1" dirty="0">
                <a:solidFill>
                  <a:srgbClr val="FF0000"/>
                </a:solidFill>
              </a:rPr>
              <a:t>if</a:t>
            </a:r>
            <a:r>
              <a:rPr lang="en-US" dirty="0"/>
              <a:t> wi</a:t>
            </a:r>
            <a:r>
              <a:rPr lang="en-US" altLang="zh-CN" dirty="0"/>
              <a:t>dth</a:t>
            </a:r>
            <a:r>
              <a:rPr lang="zh-CN" altLang="en-US" dirty="0"/>
              <a:t> </a:t>
            </a:r>
            <a:r>
              <a:rPr lang="en-US" altLang="zh-CN" dirty="0"/>
              <a:t>&gt;</a:t>
            </a:r>
            <a:r>
              <a:rPr lang="zh-CN" altLang="en-US" dirty="0"/>
              <a:t> </a:t>
            </a:r>
            <a:r>
              <a:rPr lang="en-US" altLang="zh-CN" dirty="0"/>
              <a:t>6.5</a:t>
            </a:r>
            <a:r>
              <a:rPr lang="en-US" dirty="0"/>
              <a:t> and </a:t>
            </a:r>
            <a:r>
              <a:rPr lang="en-US" altLang="zh-CN" dirty="0"/>
              <a:t>height</a:t>
            </a:r>
            <a:r>
              <a:rPr lang="zh-CN" altLang="en-US" dirty="0"/>
              <a:t> </a:t>
            </a:r>
            <a:r>
              <a:rPr lang="en-US" altLang="zh-CN" dirty="0"/>
              <a:t>&gt;</a:t>
            </a:r>
            <a:r>
              <a:rPr lang="zh-CN" altLang="en-US" dirty="0"/>
              <a:t> </a:t>
            </a:r>
            <a:r>
              <a:rPr lang="en-US" altLang="zh-CN" dirty="0"/>
              <a:t>9.5</a:t>
            </a:r>
            <a:endParaRPr dirty="0"/>
          </a:p>
          <a:p>
            <a:pPr marL="274320" lvl="1" indent="0" algn="l" rtl="0">
              <a:spcBef>
                <a:spcPts val="640"/>
              </a:spcBef>
              <a:spcAft>
                <a:spcPts val="0"/>
              </a:spcAft>
              <a:buSzPts val="2720"/>
              <a:buNone/>
            </a:pPr>
            <a:r>
              <a:rPr lang="en-US" dirty="0"/>
              <a:t>          </a:t>
            </a:r>
            <a:r>
              <a:rPr lang="en-US" b="1" dirty="0">
                <a:solidFill>
                  <a:srgbClr val="FF0000"/>
                </a:solidFill>
              </a:rPr>
              <a:t>then</a:t>
            </a:r>
            <a:r>
              <a:rPr lang="en-US" dirty="0"/>
              <a:t> target value=</a:t>
            </a:r>
            <a:r>
              <a:rPr lang="zh-CN" altLang="en-US" dirty="0"/>
              <a:t> </a:t>
            </a:r>
            <a:r>
              <a:rPr lang="en-US" altLang="zh-CN" dirty="0"/>
              <a:t>lemon</a:t>
            </a:r>
            <a:endParaRPr dirty="0"/>
          </a:p>
        </p:txBody>
      </p:sp>
      <p:sp>
        <p:nvSpPr>
          <p:cNvPr id="186" name="Google Shape;186;p1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15</a:t>
            </a:fld>
            <a:endParaRPr>
              <a:solidFill>
                <a:srgbClr val="000000"/>
              </a:solidFill>
            </a:endParaRPr>
          </a:p>
        </p:txBody>
      </p:sp>
      <p:pic>
        <p:nvPicPr>
          <p:cNvPr id="2" name="Google Shape;179;p14">
            <a:extLst>
              <a:ext uri="{FF2B5EF4-FFF2-40B4-BE49-F238E27FC236}">
                <a16:creationId xmlns:a16="http://schemas.microsoft.com/office/drawing/2014/main" id="{C67152F4-5709-54E1-288E-F388F4ABAC31}"/>
              </a:ext>
            </a:extLst>
          </p:cNvPr>
          <p:cNvPicPr preferRelativeResize="0"/>
          <p:nvPr/>
        </p:nvPicPr>
        <p:blipFill rotWithShape="1">
          <a:blip r:embed="rId3">
            <a:alphaModFix/>
          </a:blip>
          <a:srcRect/>
          <a:stretch/>
        </p:blipFill>
        <p:spPr>
          <a:xfrm>
            <a:off x="6096000" y="3134837"/>
            <a:ext cx="5089954" cy="3273909"/>
          </a:xfrm>
          <a:prstGeom prst="rect">
            <a:avLst/>
          </a:prstGeom>
          <a:noFill/>
          <a:ln>
            <a:noFill/>
          </a:ln>
        </p:spPr>
      </p:pic>
      <p:sp>
        <p:nvSpPr>
          <p:cNvPr id="3" name="Google Shape;212;p15">
            <a:extLst>
              <a:ext uri="{FF2B5EF4-FFF2-40B4-BE49-F238E27FC236}">
                <a16:creationId xmlns:a16="http://schemas.microsoft.com/office/drawing/2014/main" id="{3C19E795-6DBD-6F79-CE04-CB4FD8B8E8C4}"/>
              </a:ext>
            </a:extLst>
          </p:cNvPr>
          <p:cNvSpPr/>
          <p:nvPr/>
        </p:nvSpPr>
        <p:spPr>
          <a:xfrm rot="2564020">
            <a:off x="7008929" y="1794933"/>
            <a:ext cx="1559006" cy="5227296"/>
          </a:xfrm>
          <a:prstGeom prst="ellipse">
            <a:avLst/>
          </a:prstGeom>
          <a:no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The Geometry of Flow Charts</a:t>
            </a:r>
            <a:endParaRPr/>
          </a:p>
        </p:txBody>
      </p:sp>
      <p:sp>
        <p:nvSpPr>
          <p:cNvPr id="218" name="Google Shape;218;p16"/>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a:t>Every flow chart tree corresponds to a partition of the feature space by </a:t>
            </a:r>
            <a:r>
              <a:rPr lang="en-US" sz="2400" b="1"/>
              <a:t>axis aligned lines or (hyper) planes</a:t>
            </a:r>
            <a:r>
              <a:rPr lang="en-US" sz="2400"/>
              <a:t>. Conversely, every such partition can be written as a flow chart tree. </a:t>
            </a:r>
            <a:endParaRPr/>
          </a:p>
          <a:p>
            <a:pPr marL="182880" lvl="0" indent="-53339" algn="l" rtl="0">
              <a:spcBef>
                <a:spcPts val="480"/>
              </a:spcBef>
              <a:spcAft>
                <a:spcPts val="0"/>
              </a:spcAft>
              <a:buSzPts val="2040"/>
              <a:buNone/>
            </a:pPr>
            <a:endParaRPr sz="2400"/>
          </a:p>
        </p:txBody>
      </p:sp>
      <p:sp>
        <p:nvSpPr>
          <p:cNvPr id="219" name="Google Shape;219;p1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a:t>
            </a:fld>
            <a:endParaRPr/>
          </a:p>
        </p:txBody>
      </p:sp>
      <p:pic>
        <p:nvPicPr>
          <p:cNvPr id="220" name="Google Shape;220;p16"/>
          <p:cNvPicPr preferRelativeResize="0"/>
          <p:nvPr/>
        </p:nvPicPr>
        <p:blipFill rotWithShape="1">
          <a:blip r:embed="rId3">
            <a:alphaModFix/>
          </a:blip>
          <a:srcRect/>
          <a:stretch/>
        </p:blipFill>
        <p:spPr>
          <a:xfrm>
            <a:off x="1983259" y="2619994"/>
            <a:ext cx="8225481" cy="38643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The Geometry of Flow Charts</a:t>
            </a:r>
            <a:endParaRPr/>
          </a:p>
        </p:txBody>
      </p:sp>
      <p:sp>
        <p:nvSpPr>
          <p:cNvPr id="226" name="Google Shape;226;p17"/>
          <p:cNvSpPr txBox="1">
            <a:spLocks noGrp="1"/>
          </p:cNvSpPr>
          <p:nvPr>
            <p:ph type="body" idx="1"/>
          </p:nvPr>
        </p:nvSpPr>
        <p:spPr>
          <a:xfrm>
            <a:off x="932495" y="1219200"/>
            <a:ext cx="10327008" cy="1643501"/>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380"/>
              <a:buChar char="•"/>
            </a:pPr>
            <a:r>
              <a:rPr lang="en-US" sz="2800" dirty="0"/>
              <a:t>Each comparison and branching represents splitting a region in the feature space on </a:t>
            </a:r>
            <a:r>
              <a:rPr lang="en-US" sz="2800" u="sng" dirty="0"/>
              <a:t>a single feature</a:t>
            </a:r>
            <a:r>
              <a:rPr lang="en-US" sz="2800" dirty="0"/>
              <a:t>. Typically, at each iteration, we split once along one dimension (one predictor). </a:t>
            </a:r>
            <a:endParaRPr sz="2800" dirty="0"/>
          </a:p>
        </p:txBody>
      </p:sp>
      <p:sp>
        <p:nvSpPr>
          <p:cNvPr id="227" name="Google Shape;227;p1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17</a:t>
            </a:fld>
            <a:endParaRPr/>
          </a:p>
        </p:txBody>
      </p:sp>
      <p:pic>
        <p:nvPicPr>
          <p:cNvPr id="228" name="Google Shape;228;p17"/>
          <p:cNvPicPr preferRelativeResize="0"/>
          <p:nvPr/>
        </p:nvPicPr>
        <p:blipFill rotWithShape="1">
          <a:blip r:embed="rId3">
            <a:alphaModFix/>
          </a:blip>
          <a:srcRect/>
          <a:stretch/>
        </p:blipFill>
        <p:spPr>
          <a:xfrm>
            <a:off x="1983259" y="2619994"/>
            <a:ext cx="8225481" cy="38643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Tree-based Models</a:t>
            </a:r>
            <a:endParaRPr/>
          </a:p>
        </p:txBody>
      </p:sp>
      <p:sp>
        <p:nvSpPr>
          <p:cNvPr id="137" name="Google Shape;137;p13"/>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ltLang="zh-CN" dirty="0"/>
              <a:t>Branching</a:t>
            </a:r>
            <a:r>
              <a:rPr lang="zh-CN" altLang="en-US" dirty="0"/>
              <a:t> </a:t>
            </a:r>
            <a:r>
              <a:rPr lang="en-US" altLang="zh-CN" dirty="0"/>
              <a:t>beyond</a:t>
            </a:r>
            <a:r>
              <a:rPr lang="zh-CN" altLang="en-US" dirty="0"/>
              <a:t> </a:t>
            </a:r>
            <a:r>
              <a:rPr lang="en-US" altLang="zh-CN" dirty="0"/>
              <a:t>binary</a:t>
            </a:r>
            <a:r>
              <a:rPr lang="zh-CN" altLang="en-US" dirty="0"/>
              <a:t> </a:t>
            </a:r>
            <a:r>
              <a:rPr lang="en-US" altLang="zh-CN" dirty="0"/>
              <a:t>and</a:t>
            </a:r>
            <a:r>
              <a:rPr lang="zh-CN" altLang="en-US" dirty="0"/>
              <a:t> </a:t>
            </a:r>
            <a:r>
              <a:rPr lang="en-US" altLang="zh-CN" dirty="0"/>
              <a:t>numerical</a:t>
            </a:r>
            <a:endParaRPr dirty="0"/>
          </a:p>
        </p:txBody>
      </p:sp>
      <p:sp>
        <p:nvSpPr>
          <p:cNvPr id="138" name="Google Shape;138;p1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grpSp>
        <p:nvGrpSpPr>
          <p:cNvPr id="139" name="Google Shape;139;p13"/>
          <p:cNvGrpSpPr/>
          <p:nvPr/>
        </p:nvGrpSpPr>
        <p:grpSpPr>
          <a:xfrm>
            <a:off x="2677438" y="2714053"/>
            <a:ext cx="6537326" cy="3814763"/>
            <a:chOff x="685" y="1152"/>
            <a:chExt cx="4118" cy="2403"/>
          </a:xfrm>
        </p:grpSpPr>
        <p:sp>
          <p:nvSpPr>
            <p:cNvPr id="140" name="Google Shape;140;p13"/>
            <p:cNvSpPr/>
            <p:nvPr/>
          </p:nvSpPr>
          <p:spPr>
            <a:xfrm>
              <a:off x="2387" y="1152"/>
              <a:ext cx="475" cy="296"/>
            </a:xfrm>
            <a:prstGeom prst="rect">
              <a:avLst/>
            </a:prstGeom>
            <a:solidFill>
              <a:srgbClr val="00CCFF"/>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age?</a:t>
              </a:r>
              <a:endParaRPr/>
            </a:p>
          </p:txBody>
        </p:sp>
        <p:sp>
          <p:nvSpPr>
            <p:cNvPr id="142" name="Google Shape;142;p13"/>
            <p:cNvSpPr/>
            <p:nvPr/>
          </p:nvSpPr>
          <p:spPr>
            <a:xfrm>
              <a:off x="1229" y="2342"/>
              <a:ext cx="763" cy="296"/>
            </a:xfrm>
            <a:prstGeom prst="rect">
              <a:avLst/>
            </a:prstGeom>
            <a:solidFill>
              <a:srgbClr val="00FFCC"/>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student?</a:t>
              </a:r>
              <a:endParaRPr/>
            </a:p>
          </p:txBody>
        </p:sp>
        <p:sp>
          <p:nvSpPr>
            <p:cNvPr id="143" name="Google Shape;143;p13"/>
            <p:cNvSpPr/>
            <p:nvPr/>
          </p:nvSpPr>
          <p:spPr>
            <a:xfrm>
              <a:off x="3432" y="2342"/>
              <a:ext cx="1140" cy="296"/>
            </a:xfrm>
            <a:prstGeom prst="rect">
              <a:avLst/>
            </a:prstGeom>
            <a:solidFill>
              <a:srgbClr val="99CCFF"/>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dirty="0">
                  <a:solidFill>
                    <a:srgbClr val="000000"/>
                  </a:solidFill>
                  <a:latin typeface="Times New Roman"/>
                  <a:ea typeface="Times New Roman"/>
                  <a:cs typeface="Times New Roman"/>
                  <a:sym typeface="Times New Roman"/>
                </a:rPr>
                <a:t>credit rating?</a:t>
              </a:r>
              <a:endParaRPr dirty="0"/>
            </a:p>
          </p:txBody>
        </p:sp>
        <p:cxnSp>
          <p:nvCxnSpPr>
            <p:cNvPr id="144" name="Google Shape;144;p13"/>
            <p:cNvCxnSpPr>
              <a:cxnSpLocks/>
            </p:cNvCxnSpPr>
            <p:nvPr/>
          </p:nvCxnSpPr>
          <p:spPr>
            <a:xfrm flipH="1">
              <a:off x="1619" y="1440"/>
              <a:ext cx="768" cy="856"/>
            </a:xfrm>
            <a:prstGeom prst="straightConnector1">
              <a:avLst/>
            </a:prstGeom>
            <a:noFill/>
            <a:ln w="12700" cap="flat" cmpd="sng">
              <a:solidFill>
                <a:srgbClr val="000000"/>
              </a:solidFill>
              <a:prstDash val="solid"/>
              <a:round/>
              <a:headEnd type="none" w="sm" len="sm"/>
              <a:tailEnd type="none" w="sm" len="sm"/>
            </a:ln>
          </p:spPr>
        </p:cxnSp>
        <p:cxnSp>
          <p:nvCxnSpPr>
            <p:cNvPr id="145" name="Google Shape;145;p13"/>
            <p:cNvCxnSpPr>
              <a:cxnSpLocks/>
              <a:stCxn id="140" idx="2"/>
              <a:endCxn id="157" idx="0"/>
            </p:cNvCxnSpPr>
            <p:nvPr/>
          </p:nvCxnSpPr>
          <p:spPr>
            <a:xfrm flipH="1">
              <a:off x="2623" y="1448"/>
              <a:ext cx="2" cy="896"/>
            </a:xfrm>
            <a:prstGeom prst="straightConnector1">
              <a:avLst/>
            </a:prstGeom>
            <a:noFill/>
            <a:ln w="12700" cap="flat" cmpd="sng">
              <a:solidFill>
                <a:srgbClr val="000000"/>
              </a:solidFill>
              <a:prstDash val="solid"/>
              <a:round/>
              <a:headEnd type="none" w="sm" len="sm"/>
              <a:tailEnd type="none" w="sm" len="sm"/>
            </a:ln>
          </p:spPr>
        </p:cxnSp>
        <p:cxnSp>
          <p:nvCxnSpPr>
            <p:cNvPr id="146" name="Google Shape;146;p13"/>
            <p:cNvCxnSpPr>
              <a:cxnSpLocks/>
            </p:cNvCxnSpPr>
            <p:nvPr/>
          </p:nvCxnSpPr>
          <p:spPr>
            <a:xfrm>
              <a:off x="2838" y="1440"/>
              <a:ext cx="1141" cy="895"/>
            </a:xfrm>
            <a:prstGeom prst="straightConnector1">
              <a:avLst/>
            </a:prstGeom>
            <a:noFill/>
            <a:ln w="12700" cap="flat" cmpd="sng">
              <a:solidFill>
                <a:srgbClr val="000000"/>
              </a:solidFill>
              <a:prstDash val="solid"/>
              <a:round/>
              <a:headEnd type="none" w="sm" len="sm"/>
              <a:tailEnd type="none" w="sm" len="sm"/>
            </a:ln>
          </p:spPr>
        </p:cxnSp>
        <p:sp>
          <p:nvSpPr>
            <p:cNvPr id="147" name="Google Shape;147;p13"/>
            <p:cNvSpPr/>
            <p:nvPr/>
          </p:nvSpPr>
          <p:spPr>
            <a:xfrm>
              <a:off x="1293" y="1709"/>
              <a:ext cx="534" cy="296"/>
            </a:xfrm>
            <a:prstGeom prst="rect">
              <a:avLst/>
            </a:prstGeom>
            <a:solidFill>
              <a:srgbClr val="FFFF00"/>
            </a:solidFill>
            <a:ln w="12700" cap="flat" cmpd="sng">
              <a:solidFill>
                <a:schemeClr val="lt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1" i="0" u="none" strike="noStrike" cap="none" dirty="0">
                  <a:solidFill>
                    <a:srgbClr val="000000"/>
                  </a:solidFill>
                  <a:latin typeface="Times New Roman"/>
                  <a:ea typeface="Times New Roman"/>
                  <a:cs typeface="Times New Roman"/>
                  <a:sym typeface="Times New Roman"/>
                </a:rPr>
                <a:t>&lt;=30</a:t>
              </a:r>
              <a:endParaRPr sz="2400" b="0" i="0" u="none" strike="noStrike" cap="none" dirty="0">
                <a:solidFill>
                  <a:srgbClr val="000000"/>
                </a:solidFill>
                <a:latin typeface="Times New Roman"/>
                <a:ea typeface="Times New Roman"/>
                <a:cs typeface="Times New Roman"/>
                <a:sym typeface="Times New Roman"/>
              </a:endParaRPr>
            </a:p>
          </p:txBody>
        </p:sp>
        <p:sp>
          <p:nvSpPr>
            <p:cNvPr id="148" name="Google Shape;148;p13"/>
            <p:cNvSpPr/>
            <p:nvPr/>
          </p:nvSpPr>
          <p:spPr>
            <a:xfrm>
              <a:off x="3753" y="1681"/>
              <a:ext cx="421" cy="291"/>
            </a:xfrm>
            <a:prstGeom prst="rect">
              <a:avLst/>
            </a:prstGeom>
            <a:solidFill>
              <a:srgbClr val="FFFF00"/>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1" i="0" u="none" strike="noStrike" cap="none" dirty="0">
                  <a:solidFill>
                    <a:srgbClr val="000000"/>
                  </a:solidFill>
                  <a:latin typeface="Times New Roman"/>
                  <a:ea typeface="Times New Roman"/>
                  <a:cs typeface="Times New Roman"/>
                  <a:sym typeface="Times New Roman"/>
                </a:rPr>
                <a:t>&gt;40</a:t>
              </a:r>
              <a:endParaRPr sz="2400" b="0" i="0" u="none" strike="noStrike" cap="none" dirty="0">
                <a:solidFill>
                  <a:srgbClr val="000000"/>
                </a:solidFill>
                <a:latin typeface="Times New Roman"/>
                <a:ea typeface="Times New Roman"/>
                <a:cs typeface="Times New Roman"/>
                <a:sym typeface="Times New Roman"/>
              </a:endParaRPr>
            </a:p>
          </p:txBody>
        </p:sp>
        <p:cxnSp>
          <p:nvCxnSpPr>
            <p:cNvPr id="149" name="Google Shape;149;p13"/>
            <p:cNvCxnSpPr/>
            <p:nvPr/>
          </p:nvCxnSpPr>
          <p:spPr>
            <a:xfrm flipH="1">
              <a:off x="960" y="2640"/>
              <a:ext cx="528" cy="624"/>
            </a:xfrm>
            <a:prstGeom prst="straightConnector1">
              <a:avLst/>
            </a:prstGeom>
            <a:noFill/>
            <a:ln w="12700" cap="flat" cmpd="sng">
              <a:solidFill>
                <a:srgbClr val="000000"/>
              </a:solidFill>
              <a:prstDash val="solid"/>
              <a:round/>
              <a:headEnd type="none" w="sm" len="sm"/>
              <a:tailEnd type="none" w="sm" len="sm"/>
            </a:ln>
          </p:spPr>
        </p:cxnSp>
        <p:cxnSp>
          <p:nvCxnSpPr>
            <p:cNvPr id="150" name="Google Shape;150;p13"/>
            <p:cNvCxnSpPr/>
            <p:nvPr/>
          </p:nvCxnSpPr>
          <p:spPr>
            <a:xfrm>
              <a:off x="1728" y="2640"/>
              <a:ext cx="480" cy="624"/>
            </a:xfrm>
            <a:prstGeom prst="straightConnector1">
              <a:avLst/>
            </a:prstGeom>
            <a:noFill/>
            <a:ln w="12700" cap="flat" cmpd="sng">
              <a:solidFill>
                <a:srgbClr val="000000"/>
              </a:solidFill>
              <a:prstDash val="solid"/>
              <a:round/>
              <a:headEnd type="none" w="sm" len="sm"/>
              <a:tailEnd type="none" w="sm" len="sm"/>
            </a:ln>
          </p:spPr>
        </p:cxnSp>
        <p:cxnSp>
          <p:nvCxnSpPr>
            <p:cNvPr id="151" name="Google Shape;151;p13"/>
            <p:cNvCxnSpPr/>
            <p:nvPr/>
          </p:nvCxnSpPr>
          <p:spPr>
            <a:xfrm flipH="1">
              <a:off x="3360" y="2640"/>
              <a:ext cx="480" cy="576"/>
            </a:xfrm>
            <a:prstGeom prst="straightConnector1">
              <a:avLst/>
            </a:prstGeom>
            <a:noFill/>
            <a:ln w="12700" cap="flat" cmpd="sng">
              <a:solidFill>
                <a:srgbClr val="000000"/>
              </a:solidFill>
              <a:prstDash val="solid"/>
              <a:round/>
              <a:headEnd type="none" w="sm" len="sm"/>
              <a:tailEnd type="none" w="sm" len="sm"/>
            </a:ln>
          </p:spPr>
        </p:cxnSp>
        <p:cxnSp>
          <p:nvCxnSpPr>
            <p:cNvPr id="152" name="Google Shape;152;p13"/>
            <p:cNvCxnSpPr/>
            <p:nvPr/>
          </p:nvCxnSpPr>
          <p:spPr>
            <a:xfrm>
              <a:off x="4128" y="2640"/>
              <a:ext cx="432" cy="576"/>
            </a:xfrm>
            <a:prstGeom prst="straightConnector1">
              <a:avLst/>
            </a:prstGeom>
            <a:noFill/>
            <a:ln w="12700" cap="flat" cmpd="sng">
              <a:solidFill>
                <a:srgbClr val="000000"/>
              </a:solidFill>
              <a:prstDash val="solid"/>
              <a:round/>
              <a:headEnd type="none" w="sm" len="sm"/>
              <a:tailEnd type="none" w="sm" len="sm"/>
            </a:ln>
          </p:spPr>
        </p:cxnSp>
        <p:sp>
          <p:nvSpPr>
            <p:cNvPr id="154" name="Google Shape;154;p13"/>
            <p:cNvSpPr/>
            <p:nvPr/>
          </p:nvSpPr>
          <p:spPr>
            <a:xfrm>
              <a:off x="766" y="3264"/>
              <a:ext cx="311" cy="291"/>
            </a:xfrm>
            <a:prstGeom prst="rect">
              <a:avLst/>
            </a:prstGeom>
            <a:solidFill>
              <a:srgbClr val="FFCC99"/>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no</a:t>
              </a:r>
              <a:endParaRPr/>
            </a:p>
          </p:txBody>
        </p:sp>
        <p:sp>
          <p:nvSpPr>
            <p:cNvPr id="155" name="Google Shape;155;p13"/>
            <p:cNvSpPr/>
            <p:nvPr/>
          </p:nvSpPr>
          <p:spPr>
            <a:xfrm>
              <a:off x="2026" y="3264"/>
              <a:ext cx="376" cy="291"/>
            </a:xfrm>
            <a:prstGeom prst="rect">
              <a:avLst/>
            </a:prstGeom>
            <a:solidFill>
              <a:srgbClr val="00FF00"/>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yes</a:t>
              </a:r>
              <a:endParaRPr/>
            </a:p>
          </p:txBody>
        </p:sp>
        <p:sp>
          <p:nvSpPr>
            <p:cNvPr id="156" name="Google Shape;156;p13"/>
            <p:cNvSpPr/>
            <p:nvPr/>
          </p:nvSpPr>
          <p:spPr>
            <a:xfrm>
              <a:off x="3093" y="3220"/>
              <a:ext cx="376" cy="291"/>
            </a:xfrm>
            <a:prstGeom prst="rect">
              <a:avLst/>
            </a:prstGeom>
            <a:solidFill>
              <a:srgbClr val="00FF00"/>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yes</a:t>
              </a:r>
              <a:endParaRPr/>
            </a:p>
          </p:txBody>
        </p:sp>
        <p:sp>
          <p:nvSpPr>
            <p:cNvPr id="157" name="Google Shape;157;p13"/>
            <p:cNvSpPr/>
            <p:nvPr/>
          </p:nvSpPr>
          <p:spPr>
            <a:xfrm>
              <a:off x="2435" y="2344"/>
              <a:ext cx="376" cy="291"/>
            </a:xfrm>
            <a:prstGeom prst="rect">
              <a:avLst/>
            </a:prstGeom>
            <a:solidFill>
              <a:srgbClr val="00FF00"/>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yes</a:t>
              </a:r>
              <a:endParaRPr/>
            </a:p>
          </p:txBody>
        </p:sp>
        <p:sp>
          <p:nvSpPr>
            <p:cNvPr id="158" name="Google Shape;158;p13"/>
            <p:cNvSpPr/>
            <p:nvPr/>
          </p:nvSpPr>
          <p:spPr>
            <a:xfrm>
              <a:off x="2652" y="1876"/>
              <a:ext cx="625" cy="192"/>
            </a:xfrm>
            <a:prstGeom prst="rect">
              <a:avLst/>
            </a:prstGeom>
            <a:solidFill>
              <a:srgbClr val="FFFF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i="0" u="none" strike="noStrike" cap="none" dirty="0">
                  <a:solidFill>
                    <a:srgbClr val="000000"/>
                  </a:solidFill>
                  <a:latin typeface="Times New Roman"/>
                  <a:ea typeface="Times New Roman"/>
                  <a:cs typeface="Times New Roman"/>
                  <a:sym typeface="Times New Roman"/>
                </a:rPr>
                <a:t>31</a:t>
              </a:r>
              <a:r>
                <a:rPr lang="zh-CN" altLang="en-US" sz="2000" b="1" i="0" u="none" strike="noStrike" cap="none" dirty="0">
                  <a:solidFill>
                    <a:srgbClr val="000000"/>
                  </a:solidFill>
                  <a:latin typeface="Times New Roman"/>
                  <a:ea typeface="Times New Roman"/>
                  <a:cs typeface="Times New Roman"/>
                  <a:sym typeface="Times New Roman"/>
                </a:rPr>
                <a:t> </a:t>
              </a:r>
              <a:r>
                <a:rPr lang="en-US" altLang="zh-CN" sz="2000" b="1" i="0" u="none" strike="noStrike" cap="none" dirty="0">
                  <a:solidFill>
                    <a:srgbClr val="000000"/>
                  </a:solidFill>
                  <a:latin typeface="Times New Roman"/>
                  <a:ea typeface="Times New Roman"/>
                  <a:cs typeface="Times New Roman"/>
                  <a:sym typeface="Times New Roman"/>
                </a:rPr>
                <a:t>-</a:t>
              </a:r>
              <a:r>
                <a:rPr lang="zh-CN" altLang="en-US" sz="2000" b="1" i="0" u="none" strike="noStrike" cap="none" dirty="0">
                  <a:solidFill>
                    <a:srgbClr val="000000"/>
                  </a:solidFill>
                  <a:latin typeface="Times New Roman"/>
                  <a:ea typeface="Times New Roman"/>
                  <a:cs typeface="Times New Roman"/>
                  <a:sym typeface="Times New Roman"/>
                </a:rPr>
                <a:t> </a:t>
              </a:r>
              <a:r>
                <a:rPr lang="en-US" sz="2000" b="1" i="0" u="none" strike="noStrike" cap="none" dirty="0">
                  <a:solidFill>
                    <a:srgbClr val="000000"/>
                  </a:solidFill>
                  <a:latin typeface="Times New Roman"/>
                  <a:ea typeface="Times New Roman"/>
                  <a:cs typeface="Times New Roman"/>
                  <a:sym typeface="Times New Roman"/>
                </a:rPr>
                <a:t>40</a:t>
              </a:r>
              <a:endParaRPr sz="1800" b="0" i="0" u="none" strike="noStrike" cap="none" dirty="0">
                <a:solidFill>
                  <a:srgbClr val="000000"/>
                </a:solidFill>
                <a:latin typeface="Times New Roman"/>
                <a:ea typeface="Times New Roman"/>
                <a:cs typeface="Times New Roman"/>
                <a:sym typeface="Times New Roman"/>
              </a:endParaRPr>
            </a:p>
          </p:txBody>
        </p:sp>
        <p:sp>
          <p:nvSpPr>
            <p:cNvPr id="159" name="Google Shape;159;p13"/>
            <p:cNvSpPr/>
            <p:nvPr/>
          </p:nvSpPr>
          <p:spPr>
            <a:xfrm>
              <a:off x="4444" y="3223"/>
              <a:ext cx="311" cy="291"/>
            </a:xfrm>
            <a:prstGeom prst="rect">
              <a:avLst/>
            </a:prstGeom>
            <a:solidFill>
              <a:srgbClr val="FFCC99"/>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dirty="0">
                  <a:solidFill>
                    <a:srgbClr val="000000"/>
                  </a:solidFill>
                  <a:latin typeface="Times New Roman"/>
                  <a:ea typeface="Times New Roman"/>
                  <a:cs typeface="Times New Roman"/>
                  <a:sym typeface="Times New Roman"/>
                </a:rPr>
                <a:t>no</a:t>
              </a:r>
              <a:endParaRPr dirty="0"/>
            </a:p>
          </p:txBody>
        </p:sp>
        <p:sp>
          <p:nvSpPr>
            <p:cNvPr id="160" name="Google Shape;160;p13"/>
            <p:cNvSpPr/>
            <p:nvPr/>
          </p:nvSpPr>
          <p:spPr>
            <a:xfrm>
              <a:off x="4417" y="2722"/>
              <a:ext cx="386" cy="291"/>
            </a:xfrm>
            <a:prstGeom prst="rect">
              <a:avLst/>
            </a:prstGeom>
            <a:solidFill>
              <a:srgbClr val="FFFF00"/>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dirty="0">
                  <a:solidFill>
                    <a:srgbClr val="000000"/>
                  </a:solidFill>
                  <a:latin typeface="Times New Roman"/>
                  <a:ea typeface="Times New Roman"/>
                  <a:cs typeface="Times New Roman"/>
                  <a:sym typeface="Times New Roman"/>
                </a:rPr>
                <a:t>fair</a:t>
              </a:r>
              <a:endParaRPr dirty="0"/>
            </a:p>
          </p:txBody>
        </p:sp>
        <p:sp>
          <p:nvSpPr>
            <p:cNvPr id="161" name="Google Shape;161;p13"/>
            <p:cNvSpPr/>
            <p:nvPr/>
          </p:nvSpPr>
          <p:spPr>
            <a:xfrm>
              <a:off x="2725" y="2722"/>
              <a:ext cx="815" cy="291"/>
            </a:xfrm>
            <a:prstGeom prst="rect">
              <a:avLst/>
            </a:prstGeom>
            <a:solidFill>
              <a:srgbClr val="FFFF00"/>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dirty="0">
                  <a:solidFill>
                    <a:srgbClr val="000000"/>
                  </a:solidFill>
                  <a:latin typeface="Times New Roman"/>
                  <a:ea typeface="Times New Roman"/>
                  <a:cs typeface="Times New Roman"/>
                  <a:sym typeface="Times New Roman"/>
                </a:rPr>
                <a:t>excellent</a:t>
              </a:r>
              <a:endParaRPr dirty="0"/>
            </a:p>
          </p:txBody>
        </p:sp>
        <p:sp>
          <p:nvSpPr>
            <p:cNvPr id="162" name="Google Shape;162;p13"/>
            <p:cNvSpPr/>
            <p:nvPr/>
          </p:nvSpPr>
          <p:spPr>
            <a:xfrm>
              <a:off x="2059" y="2754"/>
              <a:ext cx="376" cy="291"/>
            </a:xfrm>
            <a:prstGeom prst="rect">
              <a:avLst/>
            </a:prstGeom>
            <a:solidFill>
              <a:srgbClr val="FFFF00"/>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yes</a:t>
              </a:r>
              <a:endParaRPr/>
            </a:p>
          </p:txBody>
        </p:sp>
        <p:sp>
          <p:nvSpPr>
            <p:cNvPr id="163" name="Google Shape;163;p13"/>
            <p:cNvSpPr/>
            <p:nvPr/>
          </p:nvSpPr>
          <p:spPr>
            <a:xfrm>
              <a:off x="685" y="2745"/>
              <a:ext cx="432" cy="291"/>
            </a:xfrm>
            <a:prstGeom prst="rect">
              <a:avLst/>
            </a:prstGeom>
            <a:solidFill>
              <a:srgbClr val="FFFF00"/>
            </a:solidFill>
            <a:ln>
              <a:noFill/>
            </a:ln>
          </p:spPr>
          <p:txBody>
            <a:bodyPr spcFirstLastPara="1" wrap="square" lIns="92075" tIns="46025" rIns="92075" bIns="46025" anchor="t" anchorCtr="0">
              <a:spAutoFit/>
            </a:bodyPr>
            <a:lstStyle/>
            <a:p>
              <a:pPr marL="0" marR="0" lvl="0" indent="0" algn="ctr" rtl="0">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no</a:t>
              </a:r>
              <a:endParaRPr/>
            </a:p>
          </p:txBody>
        </p:sp>
      </p:grpSp>
      <p:sp>
        <p:nvSpPr>
          <p:cNvPr id="2" name="TextBox 1">
            <a:extLst>
              <a:ext uri="{FF2B5EF4-FFF2-40B4-BE49-F238E27FC236}">
                <a16:creationId xmlns:a16="http://schemas.microsoft.com/office/drawing/2014/main" id="{0810B40F-4CA9-C4E0-C2DF-E9D4A580C44D}"/>
              </a:ext>
            </a:extLst>
          </p:cNvPr>
          <p:cNvSpPr txBox="1"/>
          <p:nvPr/>
        </p:nvSpPr>
        <p:spPr>
          <a:xfrm>
            <a:off x="4333201" y="2063476"/>
            <a:ext cx="2426370" cy="461665"/>
          </a:xfrm>
          <a:prstGeom prst="rect">
            <a:avLst/>
          </a:prstGeom>
          <a:noFill/>
        </p:spPr>
        <p:txBody>
          <a:bodyPr wrap="none" rtlCol="0">
            <a:spAutoFit/>
          </a:bodyPr>
          <a:lstStyle/>
          <a:p>
            <a:r>
              <a:rPr lang="en-US" altLang="zh-CN" sz="2400" dirty="0"/>
              <a:t>Buys</a:t>
            </a:r>
            <a:r>
              <a:rPr lang="zh-CN" altLang="en-US" sz="2400" dirty="0"/>
              <a:t> </a:t>
            </a:r>
            <a:r>
              <a:rPr lang="en-US" altLang="zh-CN" sz="2400" dirty="0"/>
              <a:t>Xbox</a:t>
            </a:r>
            <a:r>
              <a:rPr lang="zh-CN" altLang="en-US" sz="2400" dirty="0"/>
              <a:t> </a:t>
            </a:r>
            <a:r>
              <a:rPr lang="en-US" altLang="zh-CN" sz="2400" dirty="0"/>
              <a:t>or</a:t>
            </a:r>
            <a:r>
              <a:rPr lang="zh-CN" altLang="en-US" sz="2400" dirty="0"/>
              <a:t> </a:t>
            </a:r>
            <a:r>
              <a:rPr lang="en-US" altLang="zh-CN" sz="2400" dirty="0"/>
              <a:t>not?</a:t>
            </a:r>
            <a:endParaRPr lang="en-US" sz="2400" dirty="0"/>
          </a:p>
        </p:txBody>
      </p:sp>
    </p:spTree>
    <p:extLst>
      <p:ext uri="{BB962C8B-B14F-4D97-AF65-F5344CB8AC3E}">
        <p14:creationId xmlns:p14="http://schemas.microsoft.com/office/powerpoint/2010/main" val="2134470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ltLang="zh-CN" dirty="0"/>
              <a:t>Numerical</a:t>
            </a:r>
            <a:r>
              <a:rPr lang="zh-CN" altLang="en-US" dirty="0"/>
              <a:t> </a:t>
            </a:r>
            <a:r>
              <a:rPr lang="en-US" altLang="zh-CN" dirty="0"/>
              <a:t>vs.</a:t>
            </a:r>
            <a:r>
              <a:rPr lang="zh-CN" altLang="en-US" dirty="0"/>
              <a:t> </a:t>
            </a:r>
            <a:r>
              <a:rPr lang="en-US" altLang="zh-CN" dirty="0"/>
              <a:t>Categorical</a:t>
            </a:r>
            <a:endParaRPr dirty="0"/>
          </a:p>
        </p:txBody>
      </p:sp>
      <p:sp>
        <p:nvSpPr>
          <p:cNvPr id="256" name="Google Shape;256;p21"/>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Numerical variable</a:t>
            </a:r>
            <a:endParaRPr/>
          </a:p>
          <a:p>
            <a:pPr marL="457200" lvl="1" indent="-182880" algn="l" rtl="0">
              <a:spcBef>
                <a:spcPts val="640"/>
              </a:spcBef>
              <a:spcAft>
                <a:spcPts val="0"/>
              </a:spcAft>
              <a:buSzPts val="2720"/>
              <a:buChar char="•"/>
            </a:pPr>
            <a:r>
              <a:rPr lang="en-US"/>
              <a:t>Use threshold to partition data</a:t>
            </a:r>
            <a:endParaRPr/>
          </a:p>
          <a:p>
            <a:pPr marL="182880" lvl="0" indent="-194310" algn="l" rtl="0">
              <a:spcBef>
                <a:spcPts val="720"/>
              </a:spcBef>
              <a:spcAft>
                <a:spcPts val="0"/>
              </a:spcAft>
              <a:buSzPts val="3060"/>
              <a:buChar char="•"/>
            </a:pPr>
            <a:r>
              <a:rPr lang="en-US"/>
              <a:t>Categorical variable</a:t>
            </a:r>
            <a:endParaRPr/>
          </a:p>
          <a:p>
            <a:pPr marL="457200" lvl="1" indent="-182880" algn="l" rtl="0">
              <a:spcBef>
                <a:spcPts val="640"/>
              </a:spcBef>
              <a:spcAft>
                <a:spcPts val="0"/>
              </a:spcAft>
              <a:buSzPts val="2720"/>
              <a:buChar char="•"/>
            </a:pPr>
            <a:r>
              <a:rPr lang="en-US"/>
              <a:t>Use the possible value to partition the data</a:t>
            </a:r>
            <a:endParaRPr/>
          </a:p>
        </p:txBody>
      </p:sp>
      <p:sp>
        <p:nvSpPr>
          <p:cNvPr id="257" name="Google Shape;257;p2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19</a:t>
            </a:fld>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Outline	</a:t>
            </a:r>
            <a:endParaRPr/>
          </a:p>
        </p:txBody>
      </p:sp>
      <p:sp>
        <p:nvSpPr>
          <p:cNvPr id="49" name="Google Shape;49;p2"/>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3060"/>
              <a:buFont typeface="Arial"/>
              <a:buChar char="•"/>
            </a:pPr>
            <a:r>
              <a:rPr lang="en-US"/>
              <a:t>Motivation </a:t>
            </a:r>
            <a:endParaRPr/>
          </a:p>
          <a:p>
            <a:pPr marL="457200" lvl="0" indent="-457200" algn="l" rtl="0">
              <a:spcBef>
                <a:spcPts val="2520"/>
              </a:spcBef>
              <a:spcAft>
                <a:spcPts val="0"/>
              </a:spcAft>
              <a:buSzPts val="3060"/>
              <a:buFont typeface="Arial"/>
              <a:buChar char="•"/>
            </a:pPr>
            <a:r>
              <a:rPr lang="en-US"/>
              <a:t>Decision Trees</a:t>
            </a:r>
            <a:endParaRPr/>
          </a:p>
          <a:p>
            <a:pPr marL="457200" lvl="0" indent="-457200" algn="l" rtl="0">
              <a:spcBef>
                <a:spcPts val="2520"/>
              </a:spcBef>
              <a:spcAft>
                <a:spcPts val="0"/>
              </a:spcAft>
              <a:buSzPts val="3060"/>
              <a:buFont typeface="Arial"/>
              <a:buChar char="•"/>
            </a:pPr>
            <a:r>
              <a:rPr lang="en-US"/>
              <a:t>Splitting Criteria</a:t>
            </a:r>
            <a:endParaRPr/>
          </a:p>
          <a:p>
            <a:pPr marL="457200" lvl="0" indent="-457200" algn="l" rtl="0">
              <a:spcBef>
                <a:spcPts val="2520"/>
              </a:spcBef>
              <a:spcAft>
                <a:spcPts val="0"/>
              </a:spcAft>
              <a:buSzPts val="3060"/>
              <a:buFont typeface="Arial"/>
              <a:buChar char="•"/>
            </a:pPr>
            <a:r>
              <a:rPr lang="en-US"/>
              <a:t>Stopping Conditions &amp; Pruning</a:t>
            </a:r>
            <a:endParaRPr/>
          </a:p>
          <a:p>
            <a:pPr marL="457200" lvl="0" indent="-457200" algn="l" rtl="0">
              <a:spcBef>
                <a:spcPts val="2520"/>
              </a:spcBef>
              <a:spcAft>
                <a:spcPts val="0"/>
              </a:spcAft>
              <a:buSzPts val="3060"/>
              <a:buFont typeface="Arial"/>
              <a:buChar char="•"/>
            </a:pPr>
            <a:r>
              <a:rPr lang="en-US"/>
              <a:t>Regression Trees</a:t>
            </a:r>
            <a:endParaRPr/>
          </a:p>
          <a:p>
            <a:pPr marL="457200" lvl="0" indent="-457200" algn="l" rtl="0">
              <a:spcBef>
                <a:spcPts val="2520"/>
              </a:spcBef>
              <a:spcAft>
                <a:spcPts val="0"/>
              </a:spcAft>
              <a:buSzPts val="3060"/>
              <a:buFont typeface="Arial"/>
              <a:buChar char="•"/>
            </a:pPr>
            <a:r>
              <a:rPr lang="en-US"/>
              <a:t>Random Forrest</a:t>
            </a:r>
            <a:endParaRPr/>
          </a:p>
          <a:p>
            <a:pPr marL="457200" lvl="0" indent="-262890" algn="l" rtl="0">
              <a:spcBef>
                <a:spcPts val="2520"/>
              </a:spcBef>
              <a:spcAft>
                <a:spcPts val="0"/>
              </a:spcAft>
              <a:buSzPts val="3060"/>
              <a:buFont typeface="Arial"/>
              <a:buNone/>
            </a:pPr>
            <a:endParaRPr/>
          </a:p>
          <a:p>
            <a:pPr marL="0" lvl="0" indent="0" algn="l" rtl="0">
              <a:spcBef>
                <a:spcPts val="2520"/>
              </a:spcBef>
              <a:spcAft>
                <a:spcPts val="0"/>
              </a:spcAft>
              <a:buSzPts val="3060"/>
              <a:buNone/>
            </a:pPr>
            <a:endParaRPr/>
          </a:p>
          <a:p>
            <a:pPr marL="182880" lvl="0" indent="0" algn="l" rtl="0">
              <a:spcBef>
                <a:spcPts val="2520"/>
              </a:spcBef>
              <a:spcAft>
                <a:spcPts val="0"/>
              </a:spcAft>
              <a:buSzPts val="3060"/>
              <a:buNone/>
            </a:pPr>
            <a:endParaRPr/>
          </a:p>
        </p:txBody>
      </p:sp>
      <p:sp>
        <p:nvSpPr>
          <p:cNvPr id="50" name="Google Shape;50;p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a:t>
            </a:fld>
            <a:endParaRPr/>
          </a:p>
        </p:txBody>
      </p:sp>
      <p:sp>
        <p:nvSpPr>
          <p:cNvPr id="51" name="Google Shape;51;p2"/>
          <p:cNvSpPr/>
          <p:nvPr/>
        </p:nvSpPr>
        <p:spPr>
          <a:xfrm rot="3756828">
            <a:off x="3686222" y="1009997"/>
            <a:ext cx="457200" cy="6858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3003BF-8029-806C-681A-AD4F6237BC39}"/>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AF81308C-5BEF-238B-3045-E16A8F1438EE}"/>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8199C80A-2472-F1C1-2174-7D02773A8000}"/>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FB4A6069-B61A-A0F3-51FC-8D6D379EA452}"/>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E3185F12-FDCA-8033-63BA-AC59C8427968}"/>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09C1B615-001D-F732-6BE5-9749A163B189}"/>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1742031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Learning the Model</a:t>
            </a:r>
            <a:endParaRPr/>
          </a:p>
        </p:txBody>
      </p:sp>
      <p:sp>
        <p:nvSpPr>
          <p:cNvPr id="242" name="Google Shape;242;p19"/>
          <p:cNvSpPr txBox="1">
            <a:spLocks noGrp="1"/>
          </p:cNvSpPr>
          <p:nvPr>
            <p:ph type="body" idx="1"/>
          </p:nvPr>
        </p:nvSpPr>
        <p:spPr>
          <a:xfrm>
            <a:off x="609600" y="1219200"/>
            <a:ext cx="11201400" cy="4267200"/>
          </a:xfrm>
          <a:prstGeom prst="rect">
            <a:avLst/>
          </a:prstGeom>
          <a:noFill/>
          <a:ln>
            <a:noFill/>
          </a:ln>
        </p:spPr>
        <p:txBody>
          <a:bodyPr spcFirstLastPara="1" wrap="square" lIns="91425" tIns="45700" rIns="91425" bIns="45700" anchor="t" anchorCtr="0">
            <a:normAutofit/>
          </a:bodyPr>
          <a:lstStyle/>
          <a:p>
            <a:pPr marL="182880" lvl="0" indent="-179736" algn="l" rtl="0">
              <a:spcBef>
                <a:spcPts val="0"/>
              </a:spcBef>
              <a:spcAft>
                <a:spcPts val="0"/>
              </a:spcAft>
              <a:buSzPct val="85000"/>
              <a:buChar char="•"/>
            </a:pPr>
            <a:r>
              <a:rPr lang="en-US" dirty="0"/>
              <a:t>Given a training set, </a:t>
            </a:r>
            <a:r>
              <a:rPr lang="en-US" i="1" dirty="0"/>
              <a:t>learning</a:t>
            </a:r>
            <a:r>
              <a:rPr lang="en-US" dirty="0"/>
              <a:t> a decision tree model for binary classification means:</a:t>
            </a:r>
            <a:endParaRPr dirty="0"/>
          </a:p>
          <a:p>
            <a:pPr marL="342900" lvl="0" indent="-342900" algn="l" rtl="0">
              <a:spcBef>
                <a:spcPts val="2466"/>
              </a:spcBef>
              <a:spcAft>
                <a:spcPts val="0"/>
              </a:spcAft>
              <a:buSzPct val="85000"/>
              <a:buFont typeface="Arial"/>
              <a:buChar char="•"/>
            </a:pPr>
            <a:r>
              <a:rPr lang="en-US" dirty="0"/>
              <a:t>producing an </a:t>
            </a:r>
            <a:r>
              <a:rPr lang="en-US" b="1" i="1" dirty="0"/>
              <a:t>optimal</a:t>
            </a:r>
            <a:r>
              <a:rPr lang="en-US" dirty="0"/>
              <a:t> partition of the features with axis-aligned linear boundaries (</a:t>
            </a:r>
            <a:r>
              <a:rPr lang="en-US" altLang="zh-CN" dirty="0"/>
              <a:t>pick</a:t>
            </a:r>
            <a:r>
              <a:rPr lang="zh-CN" altLang="en-US" dirty="0"/>
              <a:t> </a:t>
            </a:r>
            <a:r>
              <a:rPr lang="en-US" altLang="zh-CN" dirty="0"/>
              <a:t>both</a:t>
            </a:r>
            <a:r>
              <a:rPr lang="zh-CN" altLang="en-US" dirty="0"/>
              <a:t> </a:t>
            </a:r>
            <a:r>
              <a:rPr lang="en-US" altLang="zh-CN" dirty="0"/>
              <a:t>the</a:t>
            </a:r>
            <a:r>
              <a:rPr lang="zh-CN" altLang="en-US" dirty="0"/>
              <a:t> </a:t>
            </a:r>
            <a:r>
              <a:rPr lang="en-US" altLang="zh-CN" dirty="0"/>
              <a:t>feature</a:t>
            </a:r>
            <a:r>
              <a:rPr lang="zh-CN" altLang="en-US" dirty="0"/>
              <a:t> </a:t>
            </a:r>
            <a:r>
              <a:rPr lang="en-US" altLang="zh-CN" dirty="0"/>
              <a:t>and</a:t>
            </a:r>
            <a:r>
              <a:rPr lang="zh-CN" altLang="en-US" dirty="0"/>
              <a:t> </a:t>
            </a:r>
            <a:r>
              <a:rPr lang="en-US" altLang="zh-CN" dirty="0"/>
              <a:t>split</a:t>
            </a:r>
            <a:r>
              <a:rPr lang="zh-CN" altLang="en-US" dirty="0"/>
              <a:t> </a:t>
            </a:r>
            <a:r>
              <a:rPr lang="en-US" altLang="zh-CN" dirty="0"/>
              <a:t>point</a:t>
            </a:r>
            <a:r>
              <a:rPr lang="en-US" dirty="0"/>
              <a:t>), </a:t>
            </a:r>
            <a:endParaRPr dirty="0"/>
          </a:p>
          <a:p>
            <a:pPr marL="342900" lvl="0" indent="-342900" algn="l" rtl="0">
              <a:spcBef>
                <a:spcPts val="2466"/>
              </a:spcBef>
              <a:spcAft>
                <a:spcPts val="0"/>
              </a:spcAft>
              <a:buSzPct val="85000"/>
              <a:buFont typeface="Arial"/>
              <a:buChar char="•"/>
            </a:pPr>
            <a:r>
              <a:rPr lang="en-US" dirty="0"/>
              <a:t>each region is predicted to have a class label based on the </a:t>
            </a:r>
            <a:r>
              <a:rPr lang="en-US" b="1" dirty="0"/>
              <a:t>majority class </a:t>
            </a:r>
            <a:r>
              <a:rPr lang="en-US" dirty="0"/>
              <a:t>of the training points in that region when performing prediction. </a:t>
            </a:r>
            <a:endParaRPr dirty="0"/>
          </a:p>
        </p:txBody>
      </p:sp>
      <p:sp>
        <p:nvSpPr>
          <p:cNvPr id="243" name="Google Shape;243;p1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Learning the Model</a:t>
            </a:r>
            <a:endParaRPr/>
          </a:p>
        </p:txBody>
      </p:sp>
      <p:sp>
        <p:nvSpPr>
          <p:cNvPr id="249" name="Google Shape;249;p20"/>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fontScale="92500" lnSpcReduction="10000"/>
          </a:bodyPr>
          <a:lstStyle/>
          <a:p>
            <a:pPr marL="182880" lvl="0" indent="-182880" algn="l" rtl="0">
              <a:spcBef>
                <a:spcPts val="0"/>
              </a:spcBef>
              <a:spcAft>
                <a:spcPts val="0"/>
              </a:spcAft>
              <a:buSzPct val="85000"/>
              <a:buChar char="•"/>
            </a:pPr>
            <a:r>
              <a:rPr lang="en-US" dirty="0"/>
              <a:t>Learning the smallest ‘optimal’ decision tree for any given set of data is very hard. Instead, we will seek a reasonably model using a </a:t>
            </a:r>
            <a:r>
              <a:rPr lang="en-US" dirty="0">
                <a:solidFill>
                  <a:srgbClr val="FF0000"/>
                </a:solidFill>
              </a:rPr>
              <a:t>greedy</a:t>
            </a:r>
            <a:r>
              <a:rPr lang="en-US" dirty="0"/>
              <a:t> algorithm</a:t>
            </a:r>
            <a:r>
              <a:rPr lang="zh-CN" altLang="en-US" dirty="0"/>
              <a:t> </a:t>
            </a:r>
            <a:r>
              <a:rPr lang="en-US" altLang="zh-CN" dirty="0"/>
              <a:t>(similar</a:t>
            </a:r>
            <a:r>
              <a:rPr lang="zh-CN" altLang="en-US" dirty="0"/>
              <a:t> </a:t>
            </a:r>
            <a:r>
              <a:rPr lang="en-US" altLang="zh-CN" dirty="0"/>
              <a:t>to</a:t>
            </a:r>
            <a:r>
              <a:rPr lang="zh-CN" altLang="en-US" dirty="0"/>
              <a:t> </a:t>
            </a:r>
            <a:r>
              <a:rPr lang="en-US" altLang="zh-CN" dirty="0"/>
              <a:t>forward</a:t>
            </a:r>
            <a:r>
              <a:rPr lang="zh-CN" altLang="en-US" dirty="0"/>
              <a:t> </a:t>
            </a:r>
            <a:r>
              <a:rPr lang="en-US" altLang="zh-CN" dirty="0"/>
              <a:t>selection)</a:t>
            </a:r>
            <a:r>
              <a:rPr lang="en-US" dirty="0"/>
              <a:t>. </a:t>
            </a:r>
            <a:endParaRPr dirty="0"/>
          </a:p>
          <a:p>
            <a:pPr marL="457200" lvl="0" indent="-457200" algn="l" rtl="0">
              <a:spcBef>
                <a:spcPts val="2412"/>
              </a:spcBef>
              <a:spcAft>
                <a:spcPts val="0"/>
              </a:spcAft>
              <a:buSzPct val="87000"/>
              <a:buFont typeface="Calibri"/>
              <a:buAutoNum type="arabicPeriod"/>
            </a:pPr>
            <a:r>
              <a:rPr lang="en-US" dirty="0"/>
              <a:t>Start with an empty decision tree (undivided feature space) </a:t>
            </a:r>
            <a:endParaRPr dirty="0"/>
          </a:p>
          <a:p>
            <a:pPr marL="457200" lvl="0" indent="-457200" algn="l" rtl="0">
              <a:spcBef>
                <a:spcPts val="2412"/>
              </a:spcBef>
              <a:spcAft>
                <a:spcPts val="0"/>
              </a:spcAft>
              <a:buSzPct val="87000"/>
              <a:buFont typeface="Calibri"/>
              <a:buAutoNum type="arabicPeriod"/>
            </a:pPr>
            <a:r>
              <a:rPr lang="en-US" dirty="0"/>
              <a:t>Choose the ‘optimal’ predictor on which to split and choose the ‘optimal’ threshold value for </a:t>
            </a:r>
            <a:r>
              <a:rPr lang="en-US" b="1" dirty="0"/>
              <a:t>splitting</a:t>
            </a:r>
            <a:r>
              <a:rPr lang="en-US" dirty="0"/>
              <a:t>. </a:t>
            </a:r>
            <a:endParaRPr dirty="0"/>
          </a:p>
          <a:p>
            <a:pPr marL="457200" lvl="0" indent="-457200" algn="l" rtl="0">
              <a:spcBef>
                <a:spcPts val="2412"/>
              </a:spcBef>
              <a:spcAft>
                <a:spcPts val="0"/>
              </a:spcAft>
              <a:buSzPct val="87000"/>
              <a:buFont typeface="Calibri"/>
              <a:buAutoNum type="arabicPeriod"/>
            </a:pPr>
            <a:r>
              <a:rPr lang="en-US" dirty="0"/>
              <a:t>Recurse on each new node until </a:t>
            </a:r>
            <a:r>
              <a:rPr lang="en-US" b="1" i="1" dirty="0"/>
              <a:t>stopping condition </a:t>
            </a:r>
            <a:r>
              <a:rPr lang="en-US" dirty="0"/>
              <a:t>is met </a:t>
            </a:r>
            <a:endParaRPr dirty="0"/>
          </a:p>
          <a:p>
            <a:pPr marL="182880" lvl="0" indent="-182880" algn="l" rtl="0">
              <a:spcBef>
                <a:spcPts val="2412"/>
              </a:spcBef>
              <a:spcAft>
                <a:spcPts val="0"/>
              </a:spcAft>
              <a:buSzPct val="85000"/>
              <a:buChar char="•"/>
            </a:pPr>
            <a:r>
              <a:rPr lang="en-US" dirty="0"/>
              <a:t>Now, we need only define our splitting criterion and stopping condition. </a:t>
            </a:r>
            <a:endParaRPr dirty="0"/>
          </a:p>
          <a:p>
            <a:pPr marL="457200" lvl="0" indent="-292036" algn="l" rtl="0">
              <a:spcBef>
                <a:spcPts val="2412"/>
              </a:spcBef>
              <a:spcAft>
                <a:spcPts val="0"/>
              </a:spcAft>
              <a:buSzPct val="85000"/>
              <a:buFont typeface="Calibri"/>
              <a:buNone/>
            </a:pPr>
            <a:endParaRPr dirty="0"/>
          </a:p>
          <a:p>
            <a:pPr marL="457200" lvl="0" indent="-292036" algn="l" rtl="0">
              <a:spcBef>
                <a:spcPts val="2412"/>
              </a:spcBef>
              <a:spcAft>
                <a:spcPts val="0"/>
              </a:spcAft>
              <a:buSzPct val="85000"/>
              <a:buFont typeface="Calibri"/>
              <a:buNone/>
            </a:pPr>
            <a:endParaRPr dirty="0"/>
          </a:p>
        </p:txBody>
      </p:sp>
      <p:sp>
        <p:nvSpPr>
          <p:cNvPr id="250" name="Google Shape;250;p2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Outline	</a:t>
            </a:r>
            <a:endParaRPr/>
          </a:p>
        </p:txBody>
      </p:sp>
      <p:sp>
        <p:nvSpPr>
          <p:cNvPr id="263" name="Google Shape;263;p22"/>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3060"/>
              <a:buFont typeface="Arial"/>
              <a:buChar char="•"/>
            </a:pPr>
            <a:r>
              <a:rPr lang="en-US"/>
              <a:t>Motivation </a:t>
            </a:r>
            <a:endParaRPr/>
          </a:p>
          <a:p>
            <a:pPr marL="457200" lvl="0" indent="-457200" algn="l" rtl="0">
              <a:spcBef>
                <a:spcPts val="2520"/>
              </a:spcBef>
              <a:spcAft>
                <a:spcPts val="0"/>
              </a:spcAft>
              <a:buSzPts val="3060"/>
              <a:buFont typeface="Arial"/>
              <a:buChar char="•"/>
            </a:pPr>
            <a:r>
              <a:rPr lang="en-US"/>
              <a:t>Decision Trees</a:t>
            </a:r>
            <a:endParaRPr/>
          </a:p>
          <a:p>
            <a:pPr marL="457200" lvl="0" indent="-457200" algn="l" rtl="0">
              <a:spcBef>
                <a:spcPts val="2520"/>
              </a:spcBef>
              <a:spcAft>
                <a:spcPts val="0"/>
              </a:spcAft>
              <a:buSzPts val="3060"/>
              <a:buFont typeface="Arial"/>
              <a:buChar char="•"/>
            </a:pPr>
            <a:r>
              <a:rPr lang="en-US"/>
              <a:t>Splitting Criteria</a:t>
            </a:r>
            <a:endParaRPr/>
          </a:p>
          <a:p>
            <a:pPr marL="457200" lvl="0" indent="-457200" algn="l" rtl="0">
              <a:spcBef>
                <a:spcPts val="2520"/>
              </a:spcBef>
              <a:spcAft>
                <a:spcPts val="0"/>
              </a:spcAft>
              <a:buSzPts val="3060"/>
              <a:buFont typeface="Arial"/>
              <a:buChar char="•"/>
            </a:pPr>
            <a:r>
              <a:rPr lang="en-US"/>
              <a:t>Stopping Conditions &amp; Pruning</a:t>
            </a:r>
            <a:endParaRPr/>
          </a:p>
          <a:p>
            <a:pPr marL="457200" lvl="0" indent="-457200" algn="l" rtl="0">
              <a:spcBef>
                <a:spcPts val="2520"/>
              </a:spcBef>
              <a:spcAft>
                <a:spcPts val="0"/>
              </a:spcAft>
              <a:buSzPts val="3060"/>
              <a:buFont typeface="Arial"/>
              <a:buChar char="•"/>
            </a:pPr>
            <a:r>
              <a:rPr lang="en-US"/>
              <a:t>Regression Trees</a:t>
            </a:r>
            <a:endParaRPr/>
          </a:p>
          <a:p>
            <a:pPr marL="457200" lvl="0" indent="-457200" algn="l" rtl="0">
              <a:spcBef>
                <a:spcPts val="2520"/>
              </a:spcBef>
              <a:spcAft>
                <a:spcPts val="0"/>
              </a:spcAft>
              <a:buSzPts val="3060"/>
              <a:buFont typeface="Arial"/>
              <a:buChar char="•"/>
            </a:pPr>
            <a:r>
              <a:rPr lang="en-US"/>
              <a:t>Random Forrest</a:t>
            </a:r>
            <a:endParaRPr/>
          </a:p>
          <a:p>
            <a:pPr marL="457200" lvl="0" indent="-262890" algn="l" rtl="0">
              <a:spcBef>
                <a:spcPts val="2520"/>
              </a:spcBef>
              <a:spcAft>
                <a:spcPts val="0"/>
              </a:spcAft>
              <a:buSzPts val="3060"/>
              <a:buFont typeface="Arial"/>
              <a:buNone/>
            </a:pPr>
            <a:endParaRPr/>
          </a:p>
          <a:p>
            <a:pPr marL="457200" lvl="0" indent="-262890" algn="l" rtl="0">
              <a:spcBef>
                <a:spcPts val="2520"/>
              </a:spcBef>
              <a:spcAft>
                <a:spcPts val="0"/>
              </a:spcAft>
              <a:buSzPts val="3060"/>
              <a:buFont typeface="Arial"/>
              <a:buNone/>
            </a:pPr>
            <a:endParaRPr/>
          </a:p>
          <a:p>
            <a:pPr marL="0" lvl="0" indent="0" algn="l" rtl="0">
              <a:spcBef>
                <a:spcPts val="2520"/>
              </a:spcBef>
              <a:spcAft>
                <a:spcPts val="0"/>
              </a:spcAft>
              <a:buSzPts val="3060"/>
              <a:buNone/>
            </a:pPr>
            <a:endParaRPr/>
          </a:p>
          <a:p>
            <a:pPr marL="182880" lvl="0" indent="0" algn="l" rtl="0">
              <a:spcBef>
                <a:spcPts val="2520"/>
              </a:spcBef>
              <a:spcAft>
                <a:spcPts val="0"/>
              </a:spcAft>
              <a:buSzPts val="3060"/>
              <a:buNone/>
            </a:pPr>
            <a:endParaRPr/>
          </a:p>
        </p:txBody>
      </p:sp>
      <p:sp>
        <p:nvSpPr>
          <p:cNvPr id="264" name="Google Shape;264;p2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23</a:t>
            </a:fld>
            <a:endParaRPr/>
          </a:p>
        </p:txBody>
      </p:sp>
      <p:sp>
        <p:nvSpPr>
          <p:cNvPr id="265" name="Google Shape;265;p22"/>
          <p:cNvSpPr/>
          <p:nvPr/>
        </p:nvSpPr>
        <p:spPr>
          <a:xfrm rot="3756828">
            <a:off x="4062421" y="2576539"/>
            <a:ext cx="457200" cy="6858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dirty="0"/>
              <a:t>Guideline of Splitting </a:t>
            </a:r>
            <a:endParaRPr dirty="0"/>
          </a:p>
        </p:txBody>
      </p:sp>
      <p:sp>
        <p:nvSpPr>
          <p:cNvPr id="271" name="Google Shape;271;p23"/>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dirty="0"/>
              <a:t>While there is no </a:t>
            </a:r>
            <a:r>
              <a:rPr lang="en-US" altLang="zh-CN" dirty="0"/>
              <a:t>perfect</a:t>
            </a:r>
            <a:r>
              <a:rPr lang="en-US" dirty="0"/>
              <a:t> way to define an optimal split, there are some common sensical guidelines for every splitting criterion: </a:t>
            </a:r>
            <a:endParaRPr dirty="0"/>
          </a:p>
          <a:p>
            <a:pPr marL="617220" lvl="1" indent="-342899" algn="l" rtl="0">
              <a:spcBef>
                <a:spcPts val="1840"/>
              </a:spcBef>
              <a:spcAft>
                <a:spcPts val="0"/>
              </a:spcAft>
              <a:buSzPts val="2720"/>
              <a:buFont typeface="Arial"/>
              <a:buChar char="•"/>
            </a:pPr>
            <a:r>
              <a:rPr lang="en-US" dirty="0"/>
              <a:t>the regions in the feature</a:t>
            </a:r>
            <a:r>
              <a:rPr lang="en-US" altLang="zh-CN" dirty="0"/>
              <a:t>s</a:t>
            </a:r>
            <a:r>
              <a:rPr lang="en-US" dirty="0"/>
              <a:t> should grow progressively </a:t>
            </a:r>
            <a:r>
              <a:rPr lang="en-US" dirty="0">
                <a:solidFill>
                  <a:srgbClr val="FF0000"/>
                </a:solidFill>
              </a:rPr>
              <a:t>more pure </a:t>
            </a:r>
            <a:r>
              <a:rPr lang="en-US" dirty="0"/>
              <a:t>with the number of splits. That is, we should see each region ‘specialize’ towards a single class. </a:t>
            </a:r>
            <a:endParaRPr dirty="0"/>
          </a:p>
          <a:p>
            <a:pPr marL="617220" lvl="1" indent="-342899" algn="l" rtl="0">
              <a:spcBef>
                <a:spcPts val="1840"/>
              </a:spcBef>
              <a:spcAft>
                <a:spcPts val="0"/>
              </a:spcAft>
              <a:buSzPts val="2720"/>
              <a:buFont typeface="Arial"/>
              <a:buChar char="•"/>
            </a:pPr>
            <a:r>
              <a:rPr lang="en-US" dirty="0"/>
              <a:t>we shouldn’t end up with empty regions - regions containing no training points. </a:t>
            </a:r>
            <a:endParaRPr dirty="0"/>
          </a:p>
          <a:p>
            <a:pPr marL="182880" lvl="0" indent="0" algn="l" rtl="0">
              <a:spcBef>
                <a:spcPts val="1920"/>
              </a:spcBef>
              <a:spcAft>
                <a:spcPts val="0"/>
              </a:spcAft>
              <a:buSzPts val="3060"/>
              <a:buNone/>
            </a:pPr>
            <a:endParaRPr dirty="0"/>
          </a:p>
        </p:txBody>
      </p:sp>
      <p:sp>
        <p:nvSpPr>
          <p:cNvPr id="272" name="Google Shape;272;p2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dirty="0"/>
              <a:t>Guideline of Splitting </a:t>
            </a:r>
            <a:endParaRPr dirty="0"/>
          </a:p>
        </p:txBody>
      </p:sp>
      <p:sp>
        <p:nvSpPr>
          <p:cNvPr id="227" name="Google Shape;227;p1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25</a:t>
            </a:fld>
            <a:endParaRPr/>
          </a:p>
        </p:txBody>
      </p:sp>
      <p:pic>
        <p:nvPicPr>
          <p:cNvPr id="228" name="Google Shape;228;p17"/>
          <p:cNvPicPr preferRelativeResize="0"/>
          <p:nvPr/>
        </p:nvPicPr>
        <p:blipFill rotWithShape="1">
          <a:blip r:embed="rId3">
            <a:alphaModFix/>
          </a:blip>
          <a:srcRect/>
          <a:stretch/>
        </p:blipFill>
        <p:spPr>
          <a:xfrm>
            <a:off x="752665" y="1418334"/>
            <a:ext cx="11134535" cy="5204656"/>
          </a:xfrm>
          <a:prstGeom prst="rect">
            <a:avLst/>
          </a:prstGeom>
          <a:noFill/>
          <a:ln>
            <a:noFill/>
          </a:ln>
        </p:spPr>
      </p:pic>
    </p:spTree>
    <p:extLst>
      <p:ext uri="{BB962C8B-B14F-4D97-AF65-F5344CB8AC3E}">
        <p14:creationId xmlns:p14="http://schemas.microsoft.com/office/powerpoint/2010/main" val="1141515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Example</a:t>
            </a:r>
            <a:endParaRPr/>
          </a:p>
        </p:txBody>
      </p:sp>
      <p:sp>
        <p:nvSpPr>
          <p:cNvPr id="279" name="Google Shape;279;p2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26</a:t>
            </a:fld>
            <a:endParaRPr>
              <a:solidFill>
                <a:srgbClr val="000000"/>
              </a:solidFill>
            </a:endParaRPr>
          </a:p>
        </p:txBody>
      </p:sp>
      <p:graphicFrame>
        <p:nvGraphicFramePr>
          <p:cNvPr id="280" name="Google Shape;280;p24"/>
          <p:cNvGraphicFramePr/>
          <p:nvPr/>
        </p:nvGraphicFramePr>
        <p:xfrm>
          <a:off x="2286000" y="1295400"/>
          <a:ext cx="7620000" cy="5029200"/>
        </p:xfrm>
        <a:graphic>
          <a:graphicData uri="http://schemas.openxmlformats.org/presentationml/2006/ole">
            <mc:AlternateContent xmlns:mc="http://schemas.openxmlformats.org/markup-compatibility/2006">
              <mc:Choice xmlns:v="urn:schemas-microsoft-com:vml" Requires="v">
                <p:oleObj r:id="rId3" imgW="7620000" imgH="5029200" progId="Excel.Sheet.8">
                  <p:embed/>
                </p:oleObj>
              </mc:Choice>
              <mc:Fallback>
                <p:oleObj r:id="rId3" imgW="7620000" imgH="5029200" progId="Excel.Sheet.8">
                  <p:embed/>
                  <p:pic>
                    <p:nvPicPr>
                      <p:cNvPr id="280" name="Google Shape;280;p24"/>
                      <p:cNvPicPr preferRelativeResize="0"/>
                      <p:nvPr/>
                    </p:nvPicPr>
                    <p:blipFill rotWithShape="1">
                      <a:blip r:embed="rId4">
                        <a:alphaModFix/>
                      </a:blip>
                      <a:srcRect/>
                      <a:stretch/>
                    </p:blipFill>
                    <p:spPr>
                      <a:xfrm>
                        <a:off x="2286000" y="1295400"/>
                        <a:ext cx="7620000" cy="5029200"/>
                      </a:xfrm>
                      <a:prstGeom prst="rect">
                        <a:avLst/>
                      </a:prstGeom>
                      <a:noFill/>
                      <a:ln>
                        <a:noFill/>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Which attribute to choose?</a:t>
            </a:r>
            <a:endParaRPr/>
          </a:p>
        </p:txBody>
      </p:sp>
      <p:sp>
        <p:nvSpPr>
          <p:cNvPr id="286" name="Google Shape;286;p2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27</a:t>
            </a:fld>
            <a:endParaRPr>
              <a:solidFill>
                <a:srgbClr val="000000"/>
              </a:solidFill>
            </a:endParaRPr>
          </a:p>
        </p:txBody>
      </p:sp>
      <p:sp>
        <p:nvSpPr>
          <p:cNvPr id="287" name="Google Shape;287;p25"/>
          <p:cNvSpPr/>
          <p:nvPr/>
        </p:nvSpPr>
        <p:spPr>
          <a:xfrm>
            <a:off x="3189600" y="1447800"/>
            <a:ext cx="12600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1800" dirty="0">
                <a:solidFill>
                  <a:schemeClr val="dk1"/>
                </a:solidFill>
                <a:latin typeface="Calibri"/>
                <a:ea typeface="Calibri"/>
                <a:cs typeface="Calibri"/>
                <a:sym typeface="Calibri"/>
              </a:rPr>
              <a:t>Student</a:t>
            </a:r>
            <a:endParaRPr dirty="0"/>
          </a:p>
        </p:txBody>
      </p:sp>
      <p:sp>
        <p:nvSpPr>
          <p:cNvPr id="288" name="Google Shape;288;p25"/>
          <p:cNvSpPr txBox="1"/>
          <p:nvPr/>
        </p:nvSpPr>
        <p:spPr>
          <a:xfrm>
            <a:off x="2286000" y="2731562"/>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lang="en-US"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lang="en-US"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90" name="Google Shape;290;p25"/>
          <p:cNvSpPr txBox="1"/>
          <p:nvPr/>
        </p:nvSpPr>
        <p:spPr>
          <a:xfrm>
            <a:off x="4648200" y="2731562"/>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a:t>
            </a:r>
            <a:endParaRPr lang="en-US"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a:t>
            </a:r>
            <a:endParaRPr lang="en-US"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cxnSp>
        <p:nvCxnSpPr>
          <p:cNvPr id="291" name="Google Shape;291;p25"/>
          <p:cNvCxnSpPr>
            <a:cxnSpLocks/>
            <a:stCxn id="287" idx="2"/>
            <a:endCxn id="288" idx="0"/>
          </p:cNvCxnSpPr>
          <p:nvPr/>
        </p:nvCxnSpPr>
        <p:spPr>
          <a:xfrm flipH="1">
            <a:off x="2590800" y="1905000"/>
            <a:ext cx="1228800" cy="826562"/>
          </a:xfrm>
          <a:prstGeom prst="straightConnector1">
            <a:avLst/>
          </a:prstGeom>
          <a:noFill/>
          <a:ln w="12700" cap="flat" cmpd="sng">
            <a:solidFill>
              <a:schemeClr val="dk1"/>
            </a:solidFill>
            <a:prstDash val="solid"/>
            <a:round/>
            <a:headEnd type="none" w="sm" len="sm"/>
            <a:tailEnd type="none" w="sm" len="sm"/>
          </a:ln>
        </p:spPr>
      </p:cxnSp>
      <p:cxnSp>
        <p:nvCxnSpPr>
          <p:cNvPr id="293" name="Google Shape;293;p25"/>
          <p:cNvCxnSpPr>
            <a:cxnSpLocks/>
            <a:stCxn id="287" idx="2"/>
            <a:endCxn id="290" idx="0"/>
          </p:cNvCxnSpPr>
          <p:nvPr/>
        </p:nvCxnSpPr>
        <p:spPr>
          <a:xfrm>
            <a:off x="3819600" y="1905000"/>
            <a:ext cx="1133400" cy="826562"/>
          </a:xfrm>
          <a:prstGeom prst="straightConnector1">
            <a:avLst/>
          </a:prstGeom>
          <a:noFill/>
          <a:ln w="12700" cap="flat" cmpd="sng">
            <a:solidFill>
              <a:schemeClr val="dk1"/>
            </a:solidFill>
            <a:prstDash val="solid"/>
            <a:round/>
            <a:headEnd type="none" w="sm" len="sm"/>
            <a:tailEnd type="none" w="sm" len="sm"/>
          </a:ln>
        </p:spPr>
      </p:cxnSp>
      <p:sp>
        <p:nvSpPr>
          <p:cNvPr id="294" name="Google Shape;294;p25"/>
          <p:cNvSpPr txBox="1"/>
          <p:nvPr/>
        </p:nvSpPr>
        <p:spPr>
          <a:xfrm>
            <a:off x="2548866" y="2117719"/>
            <a:ext cx="649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1800" b="1" dirty="0">
                <a:solidFill>
                  <a:schemeClr val="dk1"/>
                </a:solidFill>
                <a:latin typeface="Calibri"/>
                <a:ea typeface="Calibri"/>
                <a:cs typeface="Calibri"/>
                <a:sym typeface="Calibri"/>
              </a:rPr>
              <a:t>Yes</a:t>
            </a:r>
            <a:endParaRPr dirty="0"/>
          </a:p>
        </p:txBody>
      </p:sp>
      <p:sp>
        <p:nvSpPr>
          <p:cNvPr id="296" name="Google Shape;296;p25"/>
          <p:cNvSpPr txBox="1"/>
          <p:nvPr/>
        </p:nvSpPr>
        <p:spPr>
          <a:xfrm>
            <a:off x="4460813" y="2117719"/>
            <a:ext cx="534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CN" sz="1800" b="1" dirty="0">
                <a:solidFill>
                  <a:schemeClr val="dk1"/>
                </a:solidFill>
                <a:latin typeface="Calibri"/>
                <a:ea typeface="Calibri"/>
                <a:cs typeface="Calibri"/>
                <a:sym typeface="Calibri"/>
              </a:rPr>
              <a:t>No</a:t>
            </a:r>
            <a:endParaRPr dirty="0"/>
          </a:p>
        </p:txBody>
      </p:sp>
      <p:sp>
        <p:nvSpPr>
          <p:cNvPr id="297" name="Google Shape;297;p25"/>
          <p:cNvSpPr txBox="1"/>
          <p:nvPr/>
        </p:nvSpPr>
        <p:spPr>
          <a:xfrm>
            <a:off x="5943601" y="2752103"/>
            <a:ext cx="52572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VS.</a:t>
            </a:r>
            <a:endParaRPr/>
          </a:p>
        </p:txBody>
      </p:sp>
      <p:sp>
        <p:nvSpPr>
          <p:cNvPr id="298" name="Google Shape;298;p25"/>
          <p:cNvSpPr/>
          <p:nvPr/>
        </p:nvSpPr>
        <p:spPr>
          <a:xfrm>
            <a:off x="7543800" y="1447800"/>
            <a:ext cx="1600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Credit_Rating</a:t>
            </a:r>
            <a:endParaRPr sz="1800">
              <a:solidFill>
                <a:schemeClr val="dk1"/>
              </a:solidFill>
              <a:latin typeface="Calibri"/>
              <a:ea typeface="Calibri"/>
              <a:cs typeface="Calibri"/>
              <a:sym typeface="Calibri"/>
            </a:endParaRPr>
          </a:p>
        </p:txBody>
      </p:sp>
      <p:sp>
        <p:nvSpPr>
          <p:cNvPr id="299" name="Google Shape;299;p25"/>
          <p:cNvSpPr txBox="1"/>
          <p:nvPr/>
        </p:nvSpPr>
        <p:spPr>
          <a:xfrm>
            <a:off x="7179803" y="2749120"/>
            <a:ext cx="609600" cy="2031325"/>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25"/>
          <p:cNvSpPr txBox="1"/>
          <p:nvPr/>
        </p:nvSpPr>
        <p:spPr>
          <a:xfrm>
            <a:off x="8961889" y="2731563"/>
            <a:ext cx="609600" cy="2585323"/>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YesNo</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cxnSp>
        <p:nvCxnSpPr>
          <p:cNvPr id="301" name="Google Shape;301;p25"/>
          <p:cNvCxnSpPr>
            <a:stCxn id="298" idx="2"/>
            <a:endCxn id="299" idx="0"/>
          </p:cNvCxnSpPr>
          <p:nvPr/>
        </p:nvCxnSpPr>
        <p:spPr>
          <a:xfrm flipH="1">
            <a:off x="7484700" y="1905000"/>
            <a:ext cx="859200" cy="844200"/>
          </a:xfrm>
          <a:prstGeom prst="straightConnector1">
            <a:avLst/>
          </a:prstGeom>
          <a:noFill/>
          <a:ln w="12700" cap="flat" cmpd="sng">
            <a:solidFill>
              <a:schemeClr val="dk1"/>
            </a:solidFill>
            <a:prstDash val="solid"/>
            <a:round/>
            <a:headEnd type="none" w="sm" len="sm"/>
            <a:tailEnd type="none" w="sm" len="sm"/>
          </a:ln>
        </p:spPr>
      </p:cxnSp>
      <p:cxnSp>
        <p:nvCxnSpPr>
          <p:cNvPr id="302" name="Google Shape;302;p25"/>
          <p:cNvCxnSpPr>
            <a:stCxn id="298" idx="2"/>
            <a:endCxn id="300" idx="0"/>
          </p:cNvCxnSpPr>
          <p:nvPr/>
        </p:nvCxnSpPr>
        <p:spPr>
          <a:xfrm>
            <a:off x="8343900" y="1905000"/>
            <a:ext cx="922800" cy="826500"/>
          </a:xfrm>
          <a:prstGeom prst="straightConnector1">
            <a:avLst/>
          </a:prstGeom>
          <a:noFill/>
          <a:ln w="12700" cap="flat" cmpd="sng">
            <a:solidFill>
              <a:schemeClr val="dk1"/>
            </a:solidFill>
            <a:prstDash val="solid"/>
            <a:round/>
            <a:headEnd type="none" w="sm" len="sm"/>
            <a:tailEnd type="none" w="sm" len="sm"/>
          </a:ln>
        </p:spPr>
      </p:cxnSp>
      <p:sp>
        <p:nvSpPr>
          <p:cNvPr id="303" name="Google Shape;303;p25"/>
          <p:cNvSpPr txBox="1"/>
          <p:nvPr/>
        </p:nvSpPr>
        <p:spPr>
          <a:xfrm>
            <a:off x="7248234" y="2172446"/>
            <a:ext cx="10380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Excellent</a:t>
            </a:r>
            <a:endParaRPr/>
          </a:p>
        </p:txBody>
      </p:sp>
      <p:sp>
        <p:nvSpPr>
          <p:cNvPr id="304" name="Google Shape;304;p25"/>
          <p:cNvSpPr txBox="1"/>
          <p:nvPr/>
        </p:nvSpPr>
        <p:spPr>
          <a:xfrm>
            <a:off x="8636865" y="2186343"/>
            <a:ext cx="5358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Fair</a:t>
            </a:r>
            <a:endParaRPr/>
          </a:p>
        </p:txBody>
      </p:sp>
    </p:spTree>
    <p:extLst>
      <p:ext uri="{BB962C8B-B14F-4D97-AF65-F5344CB8AC3E}">
        <p14:creationId xmlns:p14="http://schemas.microsoft.com/office/powerpoint/2010/main" val="3898031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Which attribute to choose?</a:t>
            </a:r>
            <a:endParaRPr/>
          </a:p>
        </p:txBody>
      </p:sp>
      <p:sp>
        <p:nvSpPr>
          <p:cNvPr id="286" name="Google Shape;286;p2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28</a:t>
            </a:fld>
            <a:endParaRPr>
              <a:solidFill>
                <a:srgbClr val="000000"/>
              </a:solidFill>
            </a:endParaRPr>
          </a:p>
        </p:txBody>
      </p:sp>
      <p:sp>
        <p:nvSpPr>
          <p:cNvPr id="287" name="Google Shape;287;p25"/>
          <p:cNvSpPr/>
          <p:nvPr/>
        </p:nvSpPr>
        <p:spPr>
          <a:xfrm>
            <a:off x="3352800" y="1447800"/>
            <a:ext cx="838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Ages</a:t>
            </a:r>
            <a:endParaRPr/>
          </a:p>
        </p:txBody>
      </p:sp>
      <p:sp>
        <p:nvSpPr>
          <p:cNvPr id="288" name="Google Shape;288;p25"/>
          <p:cNvSpPr txBox="1"/>
          <p:nvPr/>
        </p:nvSpPr>
        <p:spPr>
          <a:xfrm>
            <a:off x="2286000" y="2731562"/>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Yes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89" name="Google Shape;289;p25"/>
          <p:cNvSpPr txBox="1"/>
          <p:nvPr/>
        </p:nvSpPr>
        <p:spPr>
          <a:xfrm>
            <a:off x="3467100" y="2731562"/>
            <a:ext cx="609600" cy="1477328"/>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25"/>
          <p:cNvSpPr txBox="1"/>
          <p:nvPr/>
        </p:nvSpPr>
        <p:spPr>
          <a:xfrm>
            <a:off x="4648200" y="2731562"/>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91" name="Google Shape;291;p25"/>
          <p:cNvCxnSpPr>
            <a:stCxn id="287" idx="2"/>
            <a:endCxn id="288" idx="0"/>
          </p:cNvCxnSpPr>
          <p:nvPr/>
        </p:nvCxnSpPr>
        <p:spPr>
          <a:xfrm flipH="1">
            <a:off x="2590800" y="1905000"/>
            <a:ext cx="1181100" cy="826500"/>
          </a:xfrm>
          <a:prstGeom prst="straightConnector1">
            <a:avLst/>
          </a:prstGeom>
          <a:noFill/>
          <a:ln w="12700" cap="flat" cmpd="sng">
            <a:solidFill>
              <a:schemeClr val="dk1"/>
            </a:solidFill>
            <a:prstDash val="solid"/>
            <a:round/>
            <a:headEnd type="none" w="sm" len="sm"/>
            <a:tailEnd type="none" w="sm" len="sm"/>
          </a:ln>
        </p:spPr>
      </p:cxnSp>
      <p:cxnSp>
        <p:nvCxnSpPr>
          <p:cNvPr id="292" name="Google Shape;292;p25"/>
          <p:cNvCxnSpPr>
            <a:stCxn id="287" idx="2"/>
            <a:endCxn id="289" idx="0"/>
          </p:cNvCxnSpPr>
          <p:nvPr/>
        </p:nvCxnSpPr>
        <p:spPr>
          <a:xfrm>
            <a:off x="3771900" y="1905000"/>
            <a:ext cx="0" cy="826500"/>
          </a:xfrm>
          <a:prstGeom prst="straightConnector1">
            <a:avLst/>
          </a:prstGeom>
          <a:noFill/>
          <a:ln w="12700" cap="flat" cmpd="sng">
            <a:solidFill>
              <a:schemeClr val="dk1"/>
            </a:solidFill>
            <a:prstDash val="solid"/>
            <a:round/>
            <a:headEnd type="none" w="sm" len="sm"/>
            <a:tailEnd type="none" w="sm" len="sm"/>
          </a:ln>
        </p:spPr>
      </p:cxnSp>
      <p:cxnSp>
        <p:nvCxnSpPr>
          <p:cNvPr id="293" name="Google Shape;293;p25"/>
          <p:cNvCxnSpPr>
            <a:stCxn id="287" idx="2"/>
            <a:endCxn id="290" idx="0"/>
          </p:cNvCxnSpPr>
          <p:nvPr/>
        </p:nvCxnSpPr>
        <p:spPr>
          <a:xfrm>
            <a:off x="3771900" y="1905000"/>
            <a:ext cx="1181100" cy="826500"/>
          </a:xfrm>
          <a:prstGeom prst="straightConnector1">
            <a:avLst/>
          </a:prstGeom>
          <a:noFill/>
          <a:ln w="12700" cap="flat" cmpd="sng">
            <a:solidFill>
              <a:schemeClr val="dk1"/>
            </a:solidFill>
            <a:prstDash val="solid"/>
            <a:round/>
            <a:headEnd type="none" w="sm" len="sm"/>
            <a:tailEnd type="none" w="sm" len="sm"/>
          </a:ln>
        </p:spPr>
      </p:cxnSp>
      <p:sp>
        <p:nvSpPr>
          <p:cNvPr id="294" name="Google Shape;294;p25"/>
          <p:cNvSpPr txBox="1"/>
          <p:nvPr/>
        </p:nvSpPr>
        <p:spPr>
          <a:xfrm>
            <a:off x="2730100" y="2175946"/>
            <a:ext cx="649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&lt;=30</a:t>
            </a:r>
            <a:endParaRPr/>
          </a:p>
        </p:txBody>
      </p:sp>
      <p:sp>
        <p:nvSpPr>
          <p:cNvPr id="295" name="Google Shape;295;p25"/>
          <p:cNvSpPr txBox="1"/>
          <p:nvPr/>
        </p:nvSpPr>
        <p:spPr>
          <a:xfrm>
            <a:off x="3406292" y="2172446"/>
            <a:ext cx="8162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31…40</a:t>
            </a:r>
            <a:endParaRPr/>
          </a:p>
        </p:txBody>
      </p:sp>
      <p:sp>
        <p:nvSpPr>
          <p:cNvPr id="296" name="Google Shape;296;p25"/>
          <p:cNvSpPr txBox="1"/>
          <p:nvPr/>
        </p:nvSpPr>
        <p:spPr>
          <a:xfrm>
            <a:off x="4260280" y="2172446"/>
            <a:ext cx="534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&gt;40</a:t>
            </a:r>
            <a:endParaRPr/>
          </a:p>
        </p:txBody>
      </p:sp>
      <p:sp>
        <p:nvSpPr>
          <p:cNvPr id="297" name="Google Shape;297;p25"/>
          <p:cNvSpPr txBox="1"/>
          <p:nvPr/>
        </p:nvSpPr>
        <p:spPr>
          <a:xfrm>
            <a:off x="5943601" y="2752103"/>
            <a:ext cx="52572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VS.</a:t>
            </a:r>
            <a:endParaRPr/>
          </a:p>
        </p:txBody>
      </p:sp>
      <p:sp>
        <p:nvSpPr>
          <p:cNvPr id="298" name="Google Shape;298;p25"/>
          <p:cNvSpPr/>
          <p:nvPr/>
        </p:nvSpPr>
        <p:spPr>
          <a:xfrm>
            <a:off x="7543800" y="1447800"/>
            <a:ext cx="1600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Credit_Rating</a:t>
            </a:r>
            <a:endParaRPr sz="1800">
              <a:solidFill>
                <a:schemeClr val="dk1"/>
              </a:solidFill>
              <a:latin typeface="Calibri"/>
              <a:ea typeface="Calibri"/>
              <a:cs typeface="Calibri"/>
              <a:sym typeface="Calibri"/>
            </a:endParaRPr>
          </a:p>
        </p:txBody>
      </p:sp>
      <p:sp>
        <p:nvSpPr>
          <p:cNvPr id="299" name="Google Shape;299;p25"/>
          <p:cNvSpPr txBox="1"/>
          <p:nvPr/>
        </p:nvSpPr>
        <p:spPr>
          <a:xfrm>
            <a:off x="7179803" y="2749120"/>
            <a:ext cx="609600" cy="2031325"/>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0" name="Google Shape;300;p25"/>
          <p:cNvSpPr txBox="1"/>
          <p:nvPr/>
        </p:nvSpPr>
        <p:spPr>
          <a:xfrm>
            <a:off x="8961889" y="2731563"/>
            <a:ext cx="609600" cy="2585323"/>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YesNo</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01" name="Google Shape;301;p25"/>
          <p:cNvCxnSpPr>
            <a:stCxn id="298" idx="2"/>
            <a:endCxn id="299" idx="0"/>
          </p:cNvCxnSpPr>
          <p:nvPr/>
        </p:nvCxnSpPr>
        <p:spPr>
          <a:xfrm flipH="1">
            <a:off x="7484700" y="1905000"/>
            <a:ext cx="859200" cy="844200"/>
          </a:xfrm>
          <a:prstGeom prst="straightConnector1">
            <a:avLst/>
          </a:prstGeom>
          <a:noFill/>
          <a:ln w="12700" cap="flat" cmpd="sng">
            <a:solidFill>
              <a:schemeClr val="dk1"/>
            </a:solidFill>
            <a:prstDash val="solid"/>
            <a:round/>
            <a:headEnd type="none" w="sm" len="sm"/>
            <a:tailEnd type="none" w="sm" len="sm"/>
          </a:ln>
        </p:spPr>
      </p:cxnSp>
      <p:cxnSp>
        <p:nvCxnSpPr>
          <p:cNvPr id="302" name="Google Shape;302;p25"/>
          <p:cNvCxnSpPr>
            <a:stCxn id="298" idx="2"/>
            <a:endCxn id="300" idx="0"/>
          </p:cNvCxnSpPr>
          <p:nvPr/>
        </p:nvCxnSpPr>
        <p:spPr>
          <a:xfrm>
            <a:off x="8343900" y="1905000"/>
            <a:ext cx="922800" cy="826500"/>
          </a:xfrm>
          <a:prstGeom prst="straightConnector1">
            <a:avLst/>
          </a:prstGeom>
          <a:noFill/>
          <a:ln w="12700" cap="flat" cmpd="sng">
            <a:solidFill>
              <a:schemeClr val="dk1"/>
            </a:solidFill>
            <a:prstDash val="solid"/>
            <a:round/>
            <a:headEnd type="none" w="sm" len="sm"/>
            <a:tailEnd type="none" w="sm" len="sm"/>
          </a:ln>
        </p:spPr>
      </p:cxnSp>
      <p:sp>
        <p:nvSpPr>
          <p:cNvPr id="303" name="Google Shape;303;p25"/>
          <p:cNvSpPr txBox="1"/>
          <p:nvPr/>
        </p:nvSpPr>
        <p:spPr>
          <a:xfrm>
            <a:off x="7248234" y="2172446"/>
            <a:ext cx="10380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Excellent</a:t>
            </a:r>
            <a:endParaRPr/>
          </a:p>
        </p:txBody>
      </p:sp>
      <p:sp>
        <p:nvSpPr>
          <p:cNvPr id="304" name="Google Shape;304;p25"/>
          <p:cNvSpPr txBox="1"/>
          <p:nvPr/>
        </p:nvSpPr>
        <p:spPr>
          <a:xfrm>
            <a:off x="8636865" y="2186343"/>
            <a:ext cx="5358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Fair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How to define purity of each region?</a:t>
            </a:r>
            <a:endParaRPr/>
          </a:p>
        </p:txBody>
      </p:sp>
      <p:sp>
        <p:nvSpPr>
          <p:cNvPr id="311" name="Google Shape;311;p26"/>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dirty="0"/>
              <a:t>Classification error</a:t>
            </a:r>
            <a:endParaRPr dirty="0"/>
          </a:p>
          <a:p>
            <a:pPr marL="182880" lvl="0" indent="-194310" algn="l" rtl="0">
              <a:spcBef>
                <a:spcPts val="720"/>
              </a:spcBef>
              <a:spcAft>
                <a:spcPts val="0"/>
              </a:spcAft>
              <a:buSzPts val="3060"/>
              <a:buChar char="•"/>
            </a:pPr>
            <a:r>
              <a:rPr lang="en-US" dirty="0"/>
              <a:t>Entropy</a:t>
            </a:r>
            <a:endParaRPr dirty="0"/>
          </a:p>
        </p:txBody>
      </p:sp>
      <p:sp>
        <p:nvSpPr>
          <p:cNvPr id="312" name="Google Shape;312;p2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29</a:t>
            </a:fld>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Geometry of Data</a:t>
            </a:r>
            <a:endParaRPr/>
          </a:p>
        </p:txBody>
      </p:sp>
      <p:sp>
        <p:nvSpPr>
          <p:cNvPr id="57" name="Google Shape;57;p3"/>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u="sng"/>
              <a:t>Recall:</a:t>
            </a:r>
            <a:endParaRPr/>
          </a:p>
          <a:p>
            <a:pPr marL="523875" lvl="0" indent="-182880" algn="l" rtl="0">
              <a:spcBef>
                <a:spcPts val="480"/>
              </a:spcBef>
              <a:spcAft>
                <a:spcPts val="0"/>
              </a:spcAft>
              <a:buSzPts val="2040"/>
              <a:buChar char="•"/>
            </a:pPr>
            <a:r>
              <a:rPr lang="en-US" sz="2400" b="1"/>
              <a:t>logistic regression </a:t>
            </a:r>
            <a:r>
              <a:rPr lang="en-US" sz="2400"/>
              <a:t>for building classification boundaries works best when:</a:t>
            </a:r>
            <a:endParaRPr/>
          </a:p>
          <a:p>
            <a:pPr marL="866775" lvl="0" indent="-342900" algn="l" rtl="0">
              <a:spcBef>
                <a:spcPts val="480"/>
              </a:spcBef>
              <a:spcAft>
                <a:spcPts val="0"/>
              </a:spcAft>
              <a:buSzPts val="2040"/>
              <a:buFont typeface="Calibri"/>
              <a:buChar char="-"/>
            </a:pPr>
            <a:r>
              <a:rPr lang="en-US" sz="2400"/>
              <a:t>the classes are well-separated (linearly) in the feature space </a:t>
            </a:r>
            <a:endParaRPr/>
          </a:p>
          <a:p>
            <a:pPr marL="866775" lvl="0" indent="-342900" algn="l" rtl="0">
              <a:spcBef>
                <a:spcPts val="480"/>
              </a:spcBef>
              <a:spcAft>
                <a:spcPts val="0"/>
              </a:spcAft>
              <a:buSzPts val="2040"/>
              <a:buFont typeface="Calibri"/>
              <a:buChar char="-"/>
            </a:pPr>
            <a:r>
              <a:rPr lang="en-US" sz="2400"/>
              <a:t>have a “nice geometry” to the classification boundary</a:t>
            </a:r>
            <a:endParaRPr/>
          </a:p>
        </p:txBody>
      </p:sp>
      <p:sp>
        <p:nvSpPr>
          <p:cNvPr id="58" name="Google Shape;58;p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a:t>
            </a:fld>
            <a:endParaRPr/>
          </a:p>
        </p:txBody>
      </p:sp>
      <p:pic>
        <p:nvPicPr>
          <p:cNvPr id="59" name="Google Shape;59;p3"/>
          <p:cNvPicPr preferRelativeResize="0"/>
          <p:nvPr/>
        </p:nvPicPr>
        <p:blipFill rotWithShape="1">
          <a:blip r:embed="rId3">
            <a:alphaModFix/>
          </a:blip>
          <a:srcRect/>
          <a:stretch/>
        </p:blipFill>
        <p:spPr>
          <a:xfrm>
            <a:off x="2778005" y="3166981"/>
            <a:ext cx="4908122" cy="30024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Example: calculate classification error</a:t>
            </a:r>
            <a:endParaRPr/>
          </a:p>
        </p:txBody>
      </p:sp>
      <p:sp>
        <p:nvSpPr>
          <p:cNvPr id="318" name="Google Shape;318;p2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30</a:t>
            </a:fld>
            <a:endParaRPr>
              <a:solidFill>
                <a:srgbClr val="000000"/>
              </a:solidFill>
            </a:endParaRPr>
          </a:p>
        </p:txBody>
      </p:sp>
      <p:sp>
        <p:nvSpPr>
          <p:cNvPr id="319" name="Google Shape;319;p27"/>
          <p:cNvSpPr/>
          <p:nvPr/>
        </p:nvSpPr>
        <p:spPr>
          <a:xfrm>
            <a:off x="3352800" y="1447800"/>
            <a:ext cx="838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Ages</a:t>
            </a:r>
            <a:endParaRPr/>
          </a:p>
        </p:txBody>
      </p:sp>
      <p:sp>
        <p:nvSpPr>
          <p:cNvPr id="320" name="Google Shape;320;p27"/>
          <p:cNvSpPr txBox="1"/>
          <p:nvPr/>
        </p:nvSpPr>
        <p:spPr>
          <a:xfrm>
            <a:off x="2286000" y="2731562"/>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27"/>
          <p:cNvSpPr txBox="1"/>
          <p:nvPr/>
        </p:nvSpPr>
        <p:spPr>
          <a:xfrm>
            <a:off x="3467100" y="2731562"/>
            <a:ext cx="609600" cy="1477328"/>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27"/>
          <p:cNvSpPr txBox="1"/>
          <p:nvPr/>
        </p:nvSpPr>
        <p:spPr>
          <a:xfrm>
            <a:off x="4648200" y="2731562"/>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23" name="Google Shape;323;p27"/>
          <p:cNvCxnSpPr>
            <a:stCxn id="319" idx="2"/>
            <a:endCxn id="320" idx="0"/>
          </p:cNvCxnSpPr>
          <p:nvPr/>
        </p:nvCxnSpPr>
        <p:spPr>
          <a:xfrm flipH="1">
            <a:off x="2590800" y="1905000"/>
            <a:ext cx="1181100" cy="826500"/>
          </a:xfrm>
          <a:prstGeom prst="straightConnector1">
            <a:avLst/>
          </a:prstGeom>
          <a:noFill/>
          <a:ln w="12700" cap="flat" cmpd="sng">
            <a:solidFill>
              <a:schemeClr val="dk1"/>
            </a:solidFill>
            <a:prstDash val="solid"/>
            <a:round/>
            <a:headEnd type="none" w="sm" len="sm"/>
            <a:tailEnd type="none" w="sm" len="sm"/>
          </a:ln>
        </p:spPr>
      </p:cxnSp>
      <p:cxnSp>
        <p:nvCxnSpPr>
          <p:cNvPr id="324" name="Google Shape;324;p27"/>
          <p:cNvCxnSpPr>
            <a:stCxn id="319" idx="2"/>
            <a:endCxn id="321" idx="0"/>
          </p:cNvCxnSpPr>
          <p:nvPr/>
        </p:nvCxnSpPr>
        <p:spPr>
          <a:xfrm>
            <a:off x="3771900" y="1905000"/>
            <a:ext cx="0" cy="826500"/>
          </a:xfrm>
          <a:prstGeom prst="straightConnector1">
            <a:avLst/>
          </a:prstGeom>
          <a:noFill/>
          <a:ln w="12700" cap="flat" cmpd="sng">
            <a:solidFill>
              <a:schemeClr val="dk1"/>
            </a:solidFill>
            <a:prstDash val="solid"/>
            <a:round/>
            <a:headEnd type="none" w="sm" len="sm"/>
            <a:tailEnd type="none" w="sm" len="sm"/>
          </a:ln>
        </p:spPr>
      </p:cxnSp>
      <p:cxnSp>
        <p:nvCxnSpPr>
          <p:cNvPr id="325" name="Google Shape;325;p27"/>
          <p:cNvCxnSpPr>
            <a:stCxn id="319" idx="2"/>
            <a:endCxn id="322" idx="0"/>
          </p:cNvCxnSpPr>
          <p:nvPr/>
        </p:nvCxnSpPr>
        <p:spPr>
          <a:xfrm>
            <a:off x="3771900" y="1905000"/>
            <a:ext cx="1181100" cy="826500"/>
          </a:xfrm>
          <a:prstGeom prst="straightConnector1">
            <a:avLst/>
          </a:prstGeom>
          <a:noFill/>
          <a:ln w="12700" cap="flat" cmpd="sng">
            <a:solidFill>
              <a:schemeClr val="dk1"/>
            </a:solidFill>
            <a:prstDash val="solid"/>
            <a:round/>
            <a:headEnd type="none" w="sm" len="sm"/>
            <a:tailEnd type="none" w="sm" len="sm"/>
          </a:ln>
        </p:spPr>
      </p:cxnSp>
      <p:sp>
        <p:nvSpPr>
          <p:cNvPr id="326" name="Google Shape;326;p27"/>
          <p:cNvSpPr txBox="1"/>
          <p:nvPr/>
        </p:nvSpPr>
        <p:spPr>
          <a:xfrm>
            <a:off x="2730100" y="2175946"/>
            <a:ext cx="649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&lt;=30</a:t>
            </a:r>
            <a:endParaRPr/>
          </a:p>
        </p:txBody>
      </p:sp>
      <p:sp>
        <p:nvSpPr>
          <p:cNvPr id="327" name="Google Shape;327;p27"/>
          <p:cNvSpPr txBox="1"/>
          <p:nvPr/>
        </p:nvSpPr>
        <p:spPr>
          <a:xfrm>
            <a:off x="3406292" y="2172446"/>
            <a:ext cx="8162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31…40</a:t>
            </a:r>
            <a:endParaRPr/>
          </a:p>
        </p:txBody>
      </p:sp>
      <p:sp>
        <p:nvSpPr>
          <p:cNvPr id="328" name="Google Shape;328;p27"/>
          <p:cNvSpPr txBox="1"/>
          <p:nvPr/>
        </p:nvSpPr>
        <p:spPr>
          <a:xfrm>
            <a:off x="4260280" y="2172446"/>
            <a:ext cx="534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&gt;40</a:t>
            </a:r>
            <a:endParaRPr/>
          </a:p>
        </p:txBody>
      </p:sp>
      <p:sp>
        <p:nvSpPr>
          <p:cNvPr id="329" name="Google Shape;329;p27"/>
          <p:cNvSpPr txBox="1"/>
          <p:nvPr/>
        </p:nvSpPr>
        <p:spPr>
          <a:xfrm>
            <a:off x="5943601" y="2752103"/>
            <a:ext cx="52572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VS.</a:t>
            </a:r>
            <a:endParaRPr/>
          </a:p>
        </p:txBody>
      </p:sp>
      <p:sp>
        <p:nvSpPr>
          <p:cNvPr id="330" name="Google Shape;330;p27"/>
          <p:cNvSpPr/>
          <p:nvPr/>
        </p:nvSpPr>
        <p:spPr>
          <a:xfrm>
            <a:off x="7543800" y="1447800"/>
            <a:ext cx="1600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Credit_Rating</a:t>
            </a:r>
            <a:endParaRPr sz="1800">
              <a:solidFill>
                <a:schemeClr val="dk1"/>
              </a:solidFill>
              <a:latin typeface="Calibri"/>
              <a:ea typeface="Calibri"/>
              <a:cs typeface="Calibri"/>
              <a:sym typeface="Calibri"/>
            </a:endParaRPr>
          </a:p>
        </p:txBody>
      </p:sp>
      <p:sp>
        <p:nvSpPr>
          <p:cNvPr id="331" name="Google Shape;331;p27"/>
          <p:cNvSpPr txBox="1"/>
          <p:nvPr/>
        </p:nvSpPr>
        <p:spPr>
          <a:xfrm>
            <a:off x="7179803" y="2749120"/>
            <a:ext cx="609600" cy="2031325"/>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27"/>
          <p:cNvSpPr txBox="1"/>
          <p:nvPr/>
        </p:nvSpPr>
        <p:spPr>
          <a:xfrm>
            <a:off x="9000926" y="2555675"/>
            <a:ext cx="609600" cy="2585323"/>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YesNo</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33" name="Google Shape;333;p27"/>
          <p:cNvCxnSpPr>
            <a:stCxn id="330" idx="2"/>
            <a:endCxn id="331" idx="0"/>
          </p:cNvCxnSpPr>
          <p:nvPr/>
        </p:nvCxnSpPr>
        <p:spPr>
          <a:xfrm flipH="1">
            <a:off x="7484700" y="1905000"/>
            <a:ext cx="859200" cy="844200"/>
          </a:xfrm>
          <a:prstGeom prst="straightConnector1">
            <a:avLst/>
          </a:prstGeom>
          <a:noFill/>
          <a:ln w="12700" cap="flat" cmpd="sng">
            <a:solidFill>
              <a:schemeClr val="dk1"/>
            </a:solidFill>
            <a:prstDash val="solid"/>
            <a:round/>
            <a:headEnd type="none" w="sm" len="sm"/>
            <a:tailEnd type="none" w="sm" len="sm"/>
          </a:ln>
        </p:spPr>
      </p:cxnSp>
      <p:cxnSp>
        <p:nvCxnSpPr>
          <p:cNvPr id="334" name="Google Shape;334;p27"/>
          <p:cNvCxnSpPr>
            <a:stCxn id="330" idx="2"/>
            <a:endCxn id="332" idx="0"/>
          </p:cNvCxnSpPr>
          <p:nvPr/>
        </p:nvCxnSpPr>
        <p:spPr>
          <a:xfrm>
            <a:off x="8343900" y="1905000"/>
            <a:ext cx="961800" cy="650700"/>
          </a:xfrm>
          <a:prstGeom prst="straightConnector1">
            <a:avLst/>
          </a:prstGeom>
          <a:noFill/>
          <a:ln w="12700" cap="flat" cmpd="sng">
            <a:solidFill>
              <a:schemeClr val="dk1"/>
            </a:solidFill>
            <a:prstDash val="solid"/>
            <a:round/>
            <a:headEnd type="none" w="sm" len="sm"/>
            <a:tailEnd type="none" w="sm" len="sm"/>
          </a:ln>
        </p:spPr>
      </p:cxnSp>
      <p:sp>
        <p:nvSpPr>
          <p:cNvPr id="335" name="Google Shape;335;p27"/>
          <p:cNvSpPr txBox="1"/>
          <p:nvPr/>
        </p:nvSpPr>
        <p:spPr>
          <a:xfrm>
            <a:off x="7248234" y="2172446"/>
            <a:ext cx="10380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Excellent</a:t>
            </a:r>
            <a:endParaRPr/>
          </a:p>
        </p:txBody>
      </p:sp>
      <p:sp>
        <p:nvSpPr>
          <p:cNvPr id="336" name="Google Shape;336;p27"/>
          <p:cNvSpPr txBox="1"/>
          <p:nvPr/>
        </p:nvSpPr>
        <p:spPr>
          <a:xfrm>
            <a:off x="8636865" y="2186343"/>
            <a:ext cx="5358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Fair</a:t>
            </a:r>
            <a:endParaRPr/>
          </a:p>
        </p:txBody>
      </p:sp>
      <p:sp>
        <p:nvSpPr>
          <p:cNvPr id="337" name="Google Shape;337;p27"/>
          <p:cNvSpPr txBox="1"/>
          <p:nvPr/>
        </p:nvSpPr>
        <p:spPr>
          <a:xfrm>
            <a:off x="1408176" y="5316886"/>
            <a:ext cx="9471024"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Suppose that in each sub-region, we use the majority label as the predicted class label. </a:t>
            </a:r>
            <a:endParaRPr sz="2000"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Q1: for Credit rating split, what’s the classification error in each region?</a:t>
            </a:r>
            <a:endParaRPr sz="2000"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a:t>
            </a:r>
            <a:endParaRPr sz="2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Classification Error</a:t>
            </a:r>
            <a:endParaRPr/>
          </a:p>
        </p:txBody>
      </p:sp>
      <p:sp>
        <p:nvSpPr>
          <p:cNvPr id="344" name="Google Shape;344;p28"/>
          <p:cNvSpPr txBox="1">
            <a:spLocks noGrp="1"/>
          </p:cNvSpPr>
          <p:nvPr>
            <p:ph type="body" idx="1"/>
          </p:nvPr>
        </p:nvSpPr>
        <p:spPr>
          <a:xfrm>
            <a:off x="609600" y="1143000"/>
            <a:ext cx="8058912" cy="5334000"/>
          </a:xfrm>
          <a:prstGeom prst="rect">
            <a:avLst/>
          </a:prstGeom>
          <a:blipFill rotWithShape="1">
            <a:blip r:embed="rId3">
              <a:alphaModFix/>
            </a:blip>
            <a:stretch>
              <a:fillRect l="-529" t="-1484"/>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345" name="Google Shape;345;p2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31</a:t>
            </a:fld>
            <a:endParaRPr/>
          </a:p>
        </p:txBody>
      </p:sp>
      <p:sp>
        <p:nvSpPr>
          <p:cNvPr id="346" name="Google Shape;346;p28"/>
          <p:cNvSpPr/>
          <p:nvPr/>
        </p:nvSpPr>
        <p:spPr>
          <a:xfrm>
            <a:off x="9646920" y="1548384"/>
            <a:ext cx="1600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Credit_Rating</a:t>
            </a:r>
            <a:endParaRPr sz="1800">
              <a:solidFill>
                <a:schemeClr val="dk1"/>
              </a:solidFill>
              <a:latin typeface="Calibri"/>
              <a:ea typeface="Calibri"/>
              <a:cs typeface="Calibri"/>
              <a:sym typeface="Calibri"/>
            </a:endParaRPr>
          </a:p>
        </p:txBody>
      </p:sp>
      <p:sp>
        <p:nvSpPr>
          <p:cNvPr id="347" name="Google Shape;347;p28"/>
          <p:cNvSpPr txBox="1"/>
          <p:nvPr/>
        </p:nvSpPr>
        <p:spPr>
          <a:xfrm>
            <a:off x="9282923" y="2849704"/>
            <a:ext cx="609600" cy="2031325"/>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28"/>
          <p:cNvSpPr txBox="1"/>
          <p:nvPr/>
        </p:nvSpPr>
        <p:spPr>
          <a:xfrm>
            <a:off x="11104046" y="2656259"/>
            <a:ext cx="609600" cy="2585323"/>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YesNo</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49" name="Google Shape;349;p28"/>
          <p:cNvCxnSpPr>
            <a:stCxn id="346" idx="2"/>
            <a:endCxn id="347" idx="0"/>
          </p:cNvCxnSpPr>
          <p:nvPr/>
        </p:nvCxnSpPr>
        <p:spPr>
          <a:xfrm flipH="1">
            <a:off x="9587820" y="2005584"/>
            <a:ext cx="859200" cy="844200"/>
          </a:xfrm>
          <a:prstGeom prst="straightConnector1">
            <a:avLst/>
          </a:prstGeom>
          <a:noFill/>
          <a:ln w="12700" cap="flat" cmpd="sng">
            <a:solidFill>
              <a:schemeClr val="dk1"/>
            </a:solidFill>
            <a:prstDash val="solid"/>
            <a:round/>
            <a:headEnd type="none" w="sm" len="sm"/>
            <a:tailEnd type="none" w="sm" len="sm"/>
          </a:ln>
        </p:spPr>
      </p:cxnSp>
      <p:cxnSp>
        <p:nvCxnSpPr>
          <p:cNvPr id="350" name="Google Shape;350;p28"/>
          <p:cNvCxnSpPr>
            <a:stCxn id="346" idx="2"/>
            <a:endCxn id="348" idx="0"/>
          </p:cNvCxnSpPr>
          <p:nvPr/>
        </p:nvCxnSpPr>
        <p:spPr>
          <a:xfrm>
            <a:off x="10447020" y="2005584"/>
            <a:ext cx="961800" cy="650700"/>
          </a:xfrm>
          <a:prstGeom prst="straightConnector1">
            <a:avLst/>
          </a:prstGeom>
          <a:noFill/>
          <a:ln w="12700" cap="flat" cmpd="sng">
            <a:solidFill>
              <a:schemeClr val="dk1"/>
            </a:solidFill>
            <a:prstDash val="solid"/>
            <a:round/>
            <a:headEnd type="none" w="sm" len="sm"/>
            <a:tailEnd type="none" w="sm" len="sm"/>
          </a:ln>
        </p:spPr>
      </p:cxnSp>
      <p:sp>
        <p:nvSpPr>
          <p:cNvPr id="351" name="Google Shape;351;p28"/>
          <p:cNvSpPr txBox="1"/>
          <p:nvPr/>
        </p:nvSpPr>
        <p:spPr>
          <a:xfrm>
            <a:off x="9351354" y="2273030"/>
            <a:ext cx="10380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Excellent</a:t>
            </a:r>
            <a:endParaRPr/>
          </a:p>
        </p:txBody>
      </p:sp>
      <p:sp>
        <p:nvSpPr>
          <p:cNvPr id="352" name="Google Shape;352;p28"/>
          <p:cNvSpPr txBox="1"/>
          <p:nvPr/>
        </p:nvSpPr>
        <p:spPr>
          <a:xfrm>
            <a:off x="10739985" y="2286927"/>
            <a:ext cx="5358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Fair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Overall classification loss</a:t>
            </a:r>
            <a:endParaRPr/>
          </a:p>
        </p:txBody>
      </p:sp>
      <p:sp>
        <p:nvSpPr>
          <p:cNvPr id="358" name="Google Shape;358;p29"/>
          <p:cNvSpPr txBox="1">
            <a:spLocks noGrp="1"/>
          </p:cNvSpPr>
          <p:nvPr>
            <p:ph type="body" idx="1"/>
          </p:nvPr>
        </p:nvSpPr>
        <p:spPr>
          <a:xfrm>
            <a:off x="609600" y="1143000"/>
            <a:ext cx="7684008" cy="5334000"/>
          </a:xfrm>
          <a:prstGeom prst="rect">
            <a:avLst/>
          </a:prstGeom>
          <a:blipFill rotWithShape="1">
            <a:blip r:embed="rId3">
              <a:alphaModFix/>
            </a:blip>
            <a:stretch>
              <a:fillRect l="-712" t="-913" r="-1822"/>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zh-CN" altLang="en-US" dirty="0"/>
              <a:t> </a:t>
            </a:r>
            <a:r>
              <a:rPr lang="en-US" dirty="0"/>
              <a:t> </a:t>
            </a:r>
            <a:endParaRPr dirty="0"/>
          </a:p>
        </p:txBody>
      </p:sp>
      <p:sp>
        <p:nvSpPr>
          <p:cNvPr id="359" name="Google Shape;359;p2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32</a:t>
            </a:fld>
            <a:endParaRPr>
              <a:solidFill>
                <a:srgbClr val="000000"/>
              </a:solidFill>
            </a:endParaRPr>
          </a:p>
        </p:txBody>
      </p:sp>
      <p:sp>
        <p:nvSpPr>
          <p:cNvPr id="360" name="Google Shape;360;p29"/>
          <p:cNvSpPr/>
          <p:nvPr/>
        </p:nvSpPr>
        <p:spPr>
          <a:xfrm>
            <a:off x="9515674" y="1456703"/>
            <a:ext cx="1600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Credit_Rating</a:t>
            </a:r>
            <a:endParaRPr sz="1800">
              <a:solidFill>
                <a:schemeClr val="dk1"/>
              </a:solidFill>
              <a:latin typeface="Calibri"/>
              <a:ea typeface="Calibri"/>
              <a:cs typeface="Calibri"/>
              <a:sym typeface="Calibri"/>
            </a:endParaRPr>
          </a:p>
        </p:txBody>
      </p:sp>
      <p:sp>
        <p:nvSpPr>
          <p:cNvPr id="361" name="Google Shape;361;p29"/>
          <p:cNvSpPr txBox="1"/>
          <p:nvPr/>
        </p:nvSpPr>
        <p:spPr>
          <a:xfrm>
            <a:off x="9151677" y="2758023"/>
            <a:ext cx="609600" cy="2031325"/>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2" name="Google Shape;362;p29"/>
          <p:cNvSpPr txBox="1"/>
          <p:nvPr/>
        </p:nvSpPr>
        <p:spPr>
          <a:xfrm>
            <a:off x="10972800" y="2564578"/>
            <a:ext cx="609600" cy="2585323"/>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YesNo</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63" name="Google Shape;363;p29"/>
          <p:cNvCxnSpPr>
            <a:stCxn id="360" idx="2"/>
            <a:endCxn id="361" idx="0"/>
          </p:cNvCxnSpPr>
          <p:nvPr/>
        </p:nvCxnSpPr>
        <p:spPr>
          <a:xfrm flipH="1">
            <a:off x="9456574" y="1913903"/>
            <a:ext cx="859200" cy="844200"/>
          </a:xfrm>
          <a:prstGeom prst="straightConnector1">
            <a:avLst/>
          </a:prstGeom>
          <a:noFill/>
          <a:ln w="12700" cap="flat" cmpd="sng">
            <a:solidFill>
              <a:schemeClr val="dk1"/>
            </a:solidFill>
            <a:prstDash val="solid"/>
            <a:round/>
            <a:headEnd type="none" w="sm" len="sm"/>
            <a:tailEnd type="none" w="sm" len="sm"/>
          </a:ln>
        </p:spPr>
      </p:cxnSp>
      <p:cxnSp>
        <p:nvCxnSpPr>
          <p:cNvPr id="364" name="Google Shape;364;p29"/>
          <p:cNvCxnSpPr>
            <a:stCxn id="360" idx="2"/>
            <a:endCxn id="362" idx="0"/>
          </p:cNvCxnSpPr>
          <p:nvPr/>
        </p:nvCxnSpPr>
        <p:spPr>
          <a:xfrm>
            <a:off x="10315774" y="1913903"/>
            <a:ext cx="961800" cy="650700"/>
          </a:xfrm>
          <a:prstGeom prst="straightConnector1">
            <a:avLst/>
          </a:prstGeom>
          <a:noFill/>
          <a:ln w="12700" cap="flat" cmpd="sng">
            <a:solidFill>
              <a:schemeClr val="dk1"/>
            </a:solidFill>
            <a:prstDash val="solid"/>
            <a:round/>
            <a:headEnd type="none" w="sm" len="sm"/>
            <a:tailEnd type="none" w="sm" len="sm"/>
          </a:ln>
        </p:spPr>
      </p:cxnSp>
      <p:sp>
        <p:nvSpPr>
          <p:cNvPr id="365" name="Google Shape;365;p29"/>
          <p:cNvSpPr txBox="1"/>
          <p:nvPr/>
        </p:nvSpPr>
        <p:spPr>
          <a:xfrm>
            <a:off x="9220108" y="2181349"/>
            <a:ext cx="10380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Excellent</a:t>
            </a:r>
            <a:endParaRPr/>
          </a:p>
        </p:txBody>
      </p:sp>
      <p:sp>
        <p:nvSpPr>
          <p:cNvPr id="366" name="Google Shape;366;p29"/>
          <p:cNvSpPr txBox="1"/>
          <p:nvPr/>
        </p:nvSpPr>
        <p:spPr>
          <a:xfrm>
            <a:off x="10608739" y="2195246"/>
            <a:ext cx="5358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Fair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Let’s also see how the other split works</a:t>
            </a:r>
            <a:endParaRPr/>
          </a:p>
        </p:txBody>
      </p:sp>
      <p:sp>
        <p:nvSpPr>
          <p:cNvPr id="372" name="Google Shape;372;p30"/>
          <p:cNvSpPr txBox="1">
            <a:spLocks noGrp="1"/>
          </p:cNvSpPr>
          <p:nvPr>
            <p:ph type="body" idx="1"/>
          </p:nvPr>
        </p:nvSpPr>
        <p:spPr>
          <a:xfrm>
            <a:off x="609600" y="1143000"/>
            <a:ext cx="6669024" cy="5334000"/>
          </a:xfrm>
          <a:prstGeom prst="rect">
            <a:avLst/>
          </a:prstGeom>
          <a:blipFill rotWithShape="1">
            <a:blip r:embed="rId3">
              <a:alphaModFix/>
            </a:blip>
            <a:stretch>
              <a:fillRect l="-822" t="-913"/>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zh-CN" altLang="en-US" dirty="0"/>
              <a:t> </a:t>
            </a:r>
            <a:r>
              <a:rPr lang="en-US" dirty="0"/>
              <a:t> </a:t>
            </a:r>
            <a:endParaRPr dirty="0"/>
          </a:p>
        </p:txBody>
      </p:sp>
      <p:sp>
        <p:nvSpPr>
          <p:cNvPr id="373" name="Google Shape;373;p3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33</a:t>
            </a:fld>
            <a:endParaRPr>
              <a:solidFill>
                <a:srgbClr val="000000"/>
              </a:solidFill>
            </a:endParaRPr>
          </a:p>
        </p:txBody>
      </p:sp>
      <p:sp>
        <p:nvSpPr>
          <p:cNvPr id="374" name="Google Shape;374;p30"/>
          <p:cNvSpPr/>
          <p:nvPr/>
        </p:nvSpPr>
        <p:spPr>
          <a:xfrm>
            <a:off x="9677400" y="1319784"/>
            <a:ext cx="838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Ages</a:t>
            </a:r>
            <a:endParaRPr/>
          </a:p>
        </p:txBody>
      </p:sp>
      <p:sp>
        <p:nvSpPr>
          <p:cNvPr id="375" name="Google Shape;375;p30"/>
          <p:cNvSpPr txBox="1"/>
          <p:nvPr/>
        </p:nvSpPr>
        <p:spPr>
          <a:xfrm>
            <a:off x="8610600" y="2603546"/>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30"/>
          <p:cNvSpPr txBox="1"/>
          <p:nvPr/>
        </p:nvSpPr>
        <p:spPr>
          <a:xfrm>
            <a:off x="9791700" y="2603546"/>
            <a:ext cx="609600" cy="1477328"/>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30"/>
          <p:cNvSpPr txBox="1"/>
          <p:nvPr/>
        </p:nvSpPr>
        <p:spPr>
          <a:xfrm>
            <a:off x="10972800" y="2603546"/>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78" name="Google Shape;378;p30"/>
          <p:cNvCxnSpPr>
            <a:stCxn id="374" idx="2"/>
            <a:endCxn id="375" idx="0"/>
          </p:cNvCxnSpPr>
          <p:nvPr/>
        </p:nvCxnSpPr>
        <p:spPr>
          <a:xfrm flipH="1">
            <a:off x="8915400" y="1776984"/>
            <a:ext cx="1181100" cy="826500"/>
          </a:xfrm>
          <a:prstGeom prst="straightConnector1">
            <a:avLst/>
          </a:prstGeom>
          <a:noFill/>
          <a:ln w="12700" cap="flat" cmpd="sng">
            <a:solidFill>
              <a:schemeClr val="dk1"/>
            </a:solidFill>
            <a:prstDash val="solid"/>
            <a:round/>
            <a:headEnd type="none" w="sm" len="sm"/>
            <a:tailEnd type="none" w="sm" len="sm"/>
          </a:ln>
        </p:spPr>
      </p:cxnSp>
      <p:cxnSp>
        <p:nvCxnSpPr>
          <p:cNvPr id="379" name="Google Shape;379;p30"/>
          <p:cNvCxnSpPr>
            <a:stCxn id="374" idx="2"/>
            <a:endCxn id="376" idx="0"/>
          </p:cNvCxnSpPr>
          <p:nvPr/>
        </p:nvCxnSpPr>
        <p:spPr>
          <a:xfrm>
            <a:off x="10096500" y="1776984"/>
            <a:ext cx="0" cy="826500"/>
          </a:xfrm>
          <a:prstGeom prst="straightConnector1">
            <a:avLst/>
          </a:prstGeom>
          <a:noFill/>
          <a:ln w="12700" cap="flat" cmpd="sng">
            <a:solidFill>
              <a:schemeClr val="dk1"/>
            </a:solidFill>
            <a:prstDash val="solid"/>
            <a:round/>
            <a:headEnd type="none" w="sm" len="sm"/>
            <a:tailEnd type="none" w="sm" len="sm"/>
          </a:ln>
        </p:spPr>
      </p:cxnSp>
      <p:cxnSp>
        <p:nvCxnSpPr>
          <p:cNvPr id="380" name="Google Shape;380;p30"/>
          <p:cNvCxnSpPr>
            <a:stCxn id="374" idx="2"/>
            <a:endCxn id="377" idx="0"/>
          </p:cNvCxnSpPr>
          <p:nvPr/>
        </p:nvCxnSpPr>
        <p:spPr>
          <a:xfrm>
            <a:off x="10096500" y="1776984"/>
            <a:ext cx="1181100" cy="826500"/>
          </a:xfrm>
          <a:prstGeom prst="straightConnector1">
            <a:avLst/>
          </a:prstGeom>
          <a:noFill/>
          <a:ln w="12700" cap="flat" cmpd="sng">
            <a:solidFill>
              <a:schemeClr val="dk1"/>
            </a:solidFill>
            <a:prstDash val="solid"/>
            <a:round/>
            <a:headEnd type="none" w="sm" len="sm"/>
            <a:tailEnd type="none" w="sm" len="sm"/>
          </a:ln>
        </p:spPr>
      </p:cxnSp>
      <p:sp>
        <p:nvSpPr>
          <p:cNvPr id="381" name="Google Shape;381;p30"/>
          <p:cNvSpPr txBox="1"/>
          <p:nvPr/>
        </p:nvSpPr>
        <p:spPr>
          <a:xfrm>
            <a:off x="9054700" y="2047930"/>
            <a:ext cx="649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&lt;=30</a:t>
            </a:r>
            <a:endParaRPr/>
          </a:p>
        </p:txBody>
      </p:sp>
      <p:sp>
        <p:nvSpPr>
          <p:cNvPr id="382" name="Google Shape;382;p30"/>
          <p:cNvSpPr txBox="1"/>
          <p:nvPr/>
        </p:nvSpPr>
        <p:spPr>
          <a:xfrm>
            <a:off x="9730892" y="2044430"/>
            <a:ext cx="8162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31…40</a:t>
            </a:r>
            <a:endParaRPr/>
          </a:p>
        </p:txBody>
      </p:sp>
      <p:sp>
        <p:nvSpPr>
          <p:cNvPr id="383" name="Google Shape;383;p30"/>
          <p:cNvSpPr txBox="1"/>
          <p:nvPr/>
        </p:nvSpPr>
        <p:spPr>
          <a:xfrm>
            <a:off x="10584880" y="2044430"/>
            <a:ext cx="534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&gt;40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99537-DF2A-B094-1662-8AD15C51C61D}"/>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CA0265E6-2388-AFE1-B5F2-9EAA057110BD}"/>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FE6FA098-DB32-0067-1B62-D164E39E7748}"/>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4003431A-547E-5D82-9E65-A3B50CA8597F}"/>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F0211088-FF96-0A27-E0E9-45E83B204BA8}"/>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B035409E-6057-66C6-848C-159DFBD55846}"/>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1451385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Information Theory</a:t>
            </a:r>
            <a:endParaRPr/>
          </a:p>
        </p:txBody>
      </p:sp>
      <p:sp>
        <p:nvSpPr>
          <p:cNvPr id="438" name="Google Shape;438;p35"/>
          <p:cNvSpPr txBox="1">
            <a:spLocks noGrp="1"/>
          </p:cNvSpPr>
          <p:nvPr>
            <p:ph type="body" idx="1"/>
          </p:nvPr>
        </p:nvSpPr>
        <p:spPr>
          <a:xfrm>
            <a:off x="609600" y="1143000"/>
            <a:ext cx="10972800" cy="5334000"/>
          </a:xfrm>
          <a:prstGeom prst="rect">
            <a:avLst/>
          </a:prstGeom>
          <a:blipFill rotWithShape="1">
            <a:blip r:embed="rId3">
              <a:alphaModFix/>
            </a:blip>
            <a:stretch>
              <a:fillRect l="-499" t="-913"/>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439" name="Google Shape;439;p3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35</a:t>
            </a:fld>
            <a:endParaRPr/>
          </a:p>
        </p:txBody>
      </p:sp>
      <p:pic>
        <p:nvPicPr>
          <p:cNvPr id="440" name="Google Shape;440;p35"/>
          <p:cNvPicPr preferRelativeResize="0"/>
          <p:nvPr/>
        </p:nvPicPr>
        <p:blipFill rotWithShape="1">
          <a:blip r:embed="rId4">
            <a:alphaModFix/>
          </a:blip>
          <a:srcRect/>
          <a:stretch/>
        </p:blipFill>
        <p:spPr>
          <a:xfrm>
            <a:off x="4123319" y="3727250"/>
            <a:ext cx="3365500" cy="1117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Information Theory</a:t>
            </a:r>
            <a:endParaRPr/>
          </a:p>
        </p:txBody>
      </p:sp>
      <p:sp>
        <p:nvSpPr>
          <p:cNvPr id="447" name="Google Shape;447;p36"/>
          <p:cNvSpPr txBox="1">
            <a:spLocks noGrp="1"/>
          </p:cNvSpPr>
          <p:nvPr>
            <p:ph type="body" idx="1"/>
          </p:nvPr>
        </p:nvSpPr>
        <p:spPr>
          <a:xfrm>
            <a:off x="757214" y="992188"/>
            <a:ext cx="6003182" cy="5536628"/>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1870"/>
              <a:buChar char="•"/>
            </a:pPr>
            <a:r>
              <a:rPr lang="en-US" sz="2200" dirty="0"/>
              <a:t>One way to quantify the strength of a signal in a particular region is to analyze the distribution of classes within the region. We compute the </a:t>
            </a:r>
            <a:r>
              <a:rPr lang="en-US" sz="2200" b="1" dirty="0">
                <a:solidFill>
                  <a:srgbClr val="00B0F0"/>
                </a:solidFill>
              </a:rPr>
              <a:t>entropy</a:t>
            </a:r>
            <a:r>
              <a:rPr lang="en-US" sz="2200" b="1" i="1" dirty="0"/>
              <a:t> </a:t>
            </a:r>
            <a:r>
              <a:rPr lang="en-US" sz="2200" dirty="0"/>
              <a:t>of this distribution (also known as Shannon Entropy). </a:t>
            </a:r>
            <a:endParaRPr dirty="0"/>
          </a:p>
          <a:p>
            <a:pPr marL="182880" lvl="0" indent="-64134" algn="l" rtl="0">
              <a:spcBef>
                <a:spcPts val="1040"/>
              </a:spcBef>
              <a:spcAft>
                <a:spcPts val="0"/>
              </a:spcAft>
              <a:buSzPts val="1870"/>
              <a:buNone/>
            </a:pPr>
            <a:endParaRPr sz="2200" dirty="0"/>
          </a:p>
          <a:p>
            <a:pPr marL="182880" lvl="0" indent="-182880" algn="l" rtl="0">
              <a:spcBef>
                <a:spcPts val="1040"/>
              </a:spcBef>
              <a:spcAft>
                <a:spcPts val="0"/>
              </a:spcAft>
              <a:buSzPts val="1870"/>
              <a:buChar char="•"/>
            </a:pPr>
            <a:r>
              <a:rPr lang="en-US" sz="2200" dirty="0"/>
              <a:t>For a discrete distribution, the entropy is computed by: </a:t>
            </a:r>
            <a:endParaRPr dirty="0"/>
          </a:p>
          <a:p>
            <a:pPr marL="182880" lvl="0" indent="-64134" algn="l" rtl="0">
              <a:spcBef>
                <a:spcPts val="1640"/>
              </a:spcBef>
              <a:spcAft>
                <a:spcPts val="0"/>
              </a:spcAft>
              <a:buSzPts val="1870"/>
              <a:buNone/>
            </a:pPr>
            <a:endParaRPr sz="2200" dirty="0"/>
          </a:p>
          <a:p>
            <a:pPr marL="182880" lvl="0" indent="-64134" algn="l" rtl="0">
              <a:spcBef>
                <a:spcPts val="1640"/>
              </a:spcBef>
              <a:spcAft>
                <a:spcPts val="0"/>
              </a:spcAft>
              <a:buSzPts val="1870"/>
              <a:buNone/>
            </a:pPr>
            <a:endParaRPr sz="2200" dirty="0"/>
          </a:p>
          <a:p>
            <a:pPr marL="182880" lvl="0" indent="-64134" algn="l" rtl="0">
              <a:spcBef>
                <a:spcPts val="1640"/>
              </a:spcBef>
              <a:spcAft>
                <a:spcPts val="0"/>
              </a:spcAft>
              <a:buSzPts val="1870"/>
              <a:buNone/>
            </a:pPr>
            <a:endParaRPr sz="2200" dirty="0"/>
          </a:p>
          <a:p>
            <a:pPr marL="182880" lvl="0" indent="-64134" algn="l" rtl="0">
              <a:spcBef>
                <a:spcPts val="1640"/>
              </a:spcBef>
              <a:spcAft>
                <a:spcPts val="0"/>
              </a:spcAft>
              <a:buSzPts val="1870"/>
              <a:buNone/>
            </a:pPr>
            <a:endParaRPr sz="2200" dirty="0"/>
          </a:p>
          <a:p>
            <a:pPr marL="182880" lvl="0" indent="-64134" algn="l" rtl="0">
              <a:spcBef>
                <a:spcPts val="1640"/>
              </a:spcBef>
              <a:spcAft>
                <a:spcPts val="0"/>
              </a:spcAft>
              <a:buSzPts val="1870"/>
              <a:buNone/>
            </a:pPr>
            <a:endParaRPr sz="2200" dirty="0"/>
          </a:p>
          <a:p>
            <a:pPr marL="182880" lvl="0" indent="-53339" algn="l" rtl="0">
              <a:spcBef>
                <a:spcPts val="1080"/>
              </a:spcBef>
              <a:spcAft>
                <a:spcPts val="0"/>
              </a:spcAft>
              <a:buSzPts val="2040"/>
              <a:buNone/>
            </a:pPr>
            <a:endParaRPr sz="2400" dirty="0"/>
          </a:p>
        </p:txBody>
      </p:sp>
      <p:sp>
        <p:nvSpPr>
          <p:cNvPr id="448" name="Google Shape;448;p3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36</a:t>
            </a:fld>
            <a:endParaRPr/>
          </a:p>
        </p:txBody>
      </p:sp>
      <p:pic>
        <p:nvPicPr>
          <p:cNvPr id="449" name="Google Shape;449;p36"/>
          <p:cNvPicPr preferRelativeResize="0"/>
          <p:nvPr/>
        </p:nvPicPr>
        <p:blipFill rotWithShape="1">
          <a:blip r:embed="rId3">
            <a:alphaModFix/>
          </a:blip>
          <a:srcRect r="-813"/>
          <a:stretch/>
        </p:blipFill>
        <p:spPr>
          <a:xfrm>
            <a:off x="1294703" y="4495047"/>
            <a:ext cx="3932497" cy="709234"/>
          </a:xfrm>
          <a:prstGeom prst="rect">
            <a:avLst/>
          </a:prstGeom>
          <a:noFill/>
          <a:ln>
            <a:noFill/>
          </a:ln>
        </p:spPr>
      </p:pic>
      <p:pic>
        <p:nvPicPr>
          <p:cNvPr id="450" name="Google Shape;450;p36" descr="http://upload.wikimedia.org/wikipedia/commons/thumb/2/22/Binary_entropy_plot.svg/200px-Binary_entropy_plot.svg.png"/>
          <p:cNvPicPr preferRelativeResize="0"/>
          <p:nvPr/>
        </p:nvPicPr>
        <p:blipFill rotWithShape="1">
          <a:blip r:embed="rId4">
            <a:alphaModFix/>
          </a:blip>
          <a:srcRect/>
          <a:stretch/>
        </p:blipFill>
        <p:spPr>
          <a:xfrm>
            <a:off x="8092030" y="4050607"/>
            <a:ext cx="2805267" cy="2707082"/>
          </a:xfrm>
          <a:prstGeom prst="rect">
            <a:avLst/>
          </a:prstGeom>
          <a:solidFill>
            <a:srgbClr val="FFFFFF"/>
          </a:solidFill>
          <a:ln>
            <a:noFill/>
          </a:ln>
        </p:spPr>
      </p:pic>
      <p:pic>
        <p:nvPicPr>
          <p:cNvPr id="451" name="Google Shape;451;p36" descr="A person playing a maze&#10;&#10;Description automatically generated with low confidence"/>
          <p:cNvPicPr preferRelativeResize="0"/>
          <p:nvPr/>
        </p:nvPicPr>
        <p:blipFill rotWithShape="1">
          <a:blip r:embed="rId5">
            <a:alphaModFix/>
          </a:blip>
          <a:srcRect/>
          <a:stretch/>
        </p:blipFill>
        <p:spPr>
          <a:xfrm>
            <a:off x="8431394" y="1100846"/>
            <a:ext cx="2485241" cy="2093816"/>
          </a:xfrm>
          <a:prstGeom prst="rect">
            <a:avLst/>
          </a:prstGeom>
          <a:noFill/>
          <a:ln>
            <a:noFill/>
          </a:ln>
        </p:spPr>
      </p:pic>
      <p:sp>
        <p:nvSpPr>
          <p:cNvPr id="452" name="Google Shape;452;p36"/>
          <p:cNvSpPr txBox="1"/>
          <p:nvPr/>
        </p:nvSpPr>
        <p:spPr>
          <a:xfrm>
            <a:off x="8362568" y="3201674"/>
            <a:ext cx="299037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Claude Shannon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(1916 - 2001)</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Entropy and distribution </a:t>
            </a:r>
            <a:endParaRPr/>
          </a:p>
        </p:txBody>
      </p:sp>
      <p:sp>
        <p:nvSpPr>
          <p:cNvPr id="458" name="Google Shape;458;p37"/>
          <p:cNvSpPr txBox="1">
            <a:spLocks noGrp="1"/>
          </p:cNvSpPr>
          <p:nvPr>
            <p:ph type="body" idx="1"/>
          </p:nvPr>
        </p:nvSpPr>
        <p:spPr>
          <a:xfrm>
            <a:off x="609600" y="1143000"/>
            <a:ext cx="5575443"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a:t>Higher entropy means the distribution is uniform-like (flat histogram) and thus values sampled from it are ‘less predictable’ (all possible values are equally probable). </a:t>
            </a:r>
            <a:endParaRPr/>
          </a:p>
          <a:p>
            <a:pPr marL="182880" lvl="0" indent="-53339" algn="l" rtl="0">
              <a:spcBef>
                <a:spcPts val="1080"/>
              </a:spcBef>
              <a:spcAft>
                <a:spcPts val="0"/>
              </a:spcAft>
              <a:buSzPts val="2040"/>
              <a:buNone/>
            </a:pPr>
            <a:endParaRPr sz="2400"/>
          </a:p>
          <a:p>
            <a:pPr marL="182880" lvl="0" indent="-53339" algn="l" rtl="0">
              <a:spcBef>
                <a:spcPts val="1080"/>
              </a:spcBef>
              <a:spcAft>
                <a:spcPts val="0"/>
              </a:spcAft>
              <a:buSzPts val="2040"/>
              <a:buNone/>
            </a:pPr>
            <a:endParaRPr sz="2400"/>
          </a:p>
          <a:p>
            <a:pPr marL="182880" lvl="0" indent="-182880" algn="l" rtl="0">
              <a:spcBef>
                <a:spcPts val="1080"/>
              </a:spcBef>
              <a:spcAft>
                <a:spcPts val="0"/>
              </a:spcAft>
              <a:buSzPts val="2040"/>
              <a:buChar char="•"/>
            </a:pPr>
            <a:r>
              <a:rPr lang="en-US" sz="2400"/>
              <a:t>Lower entropy means the distribution has more defined peaks and valleys and thus values sampled from it are ‘more predictable’ (values around the peaks are more probable). </a:t>
            </a:r>
            <a:endParaRPr/>
          </a:p>
          <a:p>
            <a:pPr marL="182880" lvl="0" indent="0" algn="l" rtl="0">
              <a:spcBef>
                <a:spcPts val="1320"/>
              </a:spcBef>
              <a:spcAft>
                <a:spcPts val="0"/>
              </a:spcAft>
              <a:buSzPts val="3060"/>
              <a:buNone/>
            </a:pPr>
            <a:endParaRPr/>
          </a:p>
        </p:txBody>
      </p:sp>
      <p:sp>
        <p:nvSpPr>
          <p:cNvPr id="459" name="Google Shape;459;p3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37</a:t>
            </a:fld>
            <a:endParaRPr>
              <a:solidFill>
                <a:srgbClr val="000000"/>
              </a:solidFill>
            </a:endParaRPr>
          </a:p>
        </p:txBody>
      </p:sp>
      <p:pic>
        <p:nvPicPr>
          <p:cNvPr id="3" name="Picture 2">
            <a:extLst>
              <a:ext uri="{FF2B5EF4-FFF2-40B4-BE49-F238E27FC236}">
                <a16:creationId xmlns:a16="http://schemas.microsoft.com/office/drawing/2014/main" id="{1174D6B6-AA22-5DBB-26FC-1C838D81F5C8}"/>
              </a:ext>
            </a:extLst>
          </p:cNvPr>
          <p:cNvPicPr>
            <a:picLocks noChangeAspect="1"/>
          </p:cNvPicPr>
          <p:nvPr/>
        </p:nvPicPr>
        <p:blipFill>
          <a:blip r:embed="rId3"/>
          <a:stretch>
            <a:fillRect/>
          </a:stretch>
        </p:blipFill>
        <p:spPr>
          <a:xfrm>
            <a:off x="7460900" y="1243700"/>
            <a:ext cx="3563280" cy="2566300"/>
          </a:xfrm>
          <a:prstGeom prst="rect">
            <a:avLst/>
          </a:prstGeom>
        </p:spPr>
      </p:pic>
      <p:pic>
        <p:nvPicPr>
          <p:cNvPr id="5" name="Picture 4" descr="A blue and green rectangle&#10;&#10;Description automatically generated">
            <a:extLst>
              <a:ext uri="{FF2B5EF4-FFF2-40B4-BE49-F238E27FC236}">
                <a16:creationId xmlns:a16="http://schemas.microsoft.com/office/drawing/2014/main" id="{292112AA-B1C4-8C0E-1787-92BC1F7EE36D}"/>
              </a:ext>
            </a:extLst>
          </p:cNvPr>
          <p:cNvPicPr>
            <a:picLocks noChangeAspect="1"/>
          </p:cNvPicPr>
          <p:nvPr/>
        </p:nvPicPr>
        <p:blipFill>
          <a:blip r:embed="rId4"/>
          <a:stretch>
            <a:fillRect/>
          </a:stretch>
        </p:blipFill>
        <p:spPr>
          <a:xfrm>
            <a:off x="7460900" y="4139300"/>
            <a:ext cx="3563280" cy="2566300"/>
          </a:xfrm>
          <a:prstGeom prst="rect">
            <a:avLst/>
          </a:prstGeom>
        </p:spPr>
      </p:pic>
    </p:spTree>
    <p:extLst>
      <p:ext uri="{BB962C8B-B14F-4D97-AF65-F5344CB8AC3E}">
        <p14:creationId xmlns:p14="http://schemas.microsoft.com/office/powerpoint/2010/main" val="2957761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Entropy and distribution </a:t>
            </a:r>
            <a:endParaRPr/>
          </a:p>
        </p:txBody>
      </p:sp>
      <p:sp>
        <p:nvSpPr>
          <p:cNvPr id="458" name="Google Shape;458;p37"/>
          <p:cNvSpPr txBox="1">
            <a:spLocks noGrp="1"/>
          </p:cNvSpPr>
          <p:nvPr>
            <p:ph type="body" idx="1"/>
          </p:nvPr>
        </p:nvSpPr>
        <p:spPr>
          <a:xfrm>
            <a:off x="609600" y="1143000"/>
            <a:ext cx="5575443"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a:t>Higher entropy means the distribution is uniform-like (flat histogram) and thus values sampled from it are ‘less predictable’ (all possible values are equally probable). </a:t>
            </a:r>
            <a:endParaRPr/>
          </a:p>
          <a:p>
            <a:pPr marL="182880" lvl="0" indent="-53339" algn="l" rtl="0">
              <a:spcBef>
                <a:spcPts val="1080"/>
              </a:spcBef>
              <a:spcAft>
                <a:spcPts val="0"/>
              </a:spcAft>
              <a:buSzPts val="2040"/>
              <a:buNone/>
            </a:pPr>
            <a:endParaRPr sz="2400"/>
          </a:p>
          <a:p>
            <a:pPr marL="182880" lvl="0" indent="-53339" algn="l" rtl="0">
              <a:spcBef>
                <a:spcPts val="1080"/>
              </a:spcBef>
              <a:spcAft>
                <a:spcPts val="0"/>
              </a:spcAft>
              <a:buSzPts val="2040"/>
              <a:buNone/>
            </a:pPr>
            <a:endParaRPr sz="2400"/>
          </a:p>
          <a:p>
            <a:pPr marL="182880" lvl="0" indent="-182880" algn="l" rtl="0">
              <a:spcBef>
                <a:spcPts val="1080"/>
              </a:spcBef>
              <a:spcAft>
                <a:spcPts val="0"/>
              </a:spcAft>
              <a:buSzPts val="2040"/>
              <a:buChar char="•"/>
            </a:pPr>
            <a:r>
              <a:rPr lang="en-US" sz="2400"/>
              <a:t>Lower entropy means the distribution has more defined peaks and valleys and thus values sampled from it are ‘more predictable’ (values around the peaks are more probable). </a:t>
            </a:r>
            <a:endParaRPr/>
          </a:p>
          <a:p>
            <a:pPr marL="182880" lvl="0" indent="0" algn="l" rtl="0">
              <a:spcBef>
                <a:spcPts val="1320"/>
              </a:spcBef>
              <a:spcAft>
                <a:spcPts val="0"/>
              </a:spcAft>
              <a:buSzPts val="3060"/>
              <a:buNone/>
            </a:pPr>
            <a:endParaRPr/>
          </a:p>
        </p:txBody>
      </p:sp>
      <p:sp>
        <p:nvSpPr>
          <p:cNvPr id="459" name="Google Shape;459;p3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38</a:t>
            </a:fld>
            <a:endParaRPr>
              <a:solidFill>
                <a:srgbClr val="000000"/>
              </a:solidFill>
            </a:endParaRPr>
          </a:p>
        </p:txBody>
      </p:sp>
      <p:pic>
        <p:nvPicPr>
          <p:cNvPr id="460" name="Google Shape;460;p37" descr="A diagram of normal distribution&#10;&#10;Description automatically generated with low confidence"/>
          <p:cNvPicPr preferRelativeResize="0"/>
          <p:nvPr/>
        </p:nvPicPr>
        <p:blipFill rotWithShape="1">
          <a:blip r:embed="rId3">
            <a:alphaModFix/>
          </a:blip>
          <a:srcRect/>
          <a:stretch/>
        </p:blipFill>
        <p:spPr>
          <a:xfrm>
            <a:off x="6354886" y="1910217"/>
            <a:ext cx="5738815" cy="386385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Entropy</a:t>
            </a:r>
            <a:endParaRPr/>
          </a:p>
        </p:txBody>
      </p:sp>
      <p:sp>
        <p:nvSpPr>
          <p:cNvPr id="466" name="Google Shape;466;p38"/>
          <p:cNvSpPr txBox="1">
            <a:spLocks noGrp="1"/>
          </p:cNvSpPr>
          <p:nvPr>
            <p:ph type="body" idx="1"/>
          </p:nvPr>
        </p:nvSpPr>
        <p:spPr>
          <a:xfrm>
            <a:off x="833415" y="983808"/>
            <a:ext cx="10326900" cy="5538900"/>
          </a:xfrm>
          <a:prstGeom prst="rect">
            <a:avLst/>
          </a:prstGeom>
          <a:blipFill rotWithShape="1">
            <a:blip r:embed="rId3">
              <a:alphaModFix/>
            </a:blip>
            <a:stretch>
              <a:fillRect l="-530" t="-1539"/>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zh-CN" altLang="en-US" dirty="0"/>
              <a:t> </a:t>
            </a:r>
            <a:endParaRPr dirty="0"/>
          </a:p>
        </p:txBody>
      </p:sp>
      <p:sp>
        <p:nvSpPr>
          <p:cNvPr id="467" name="Google Shape;467;p3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Geometry of Data</a:t>
            </a:r>
            <a:endParaRPr/>
          </a:p>
        </p:txBody>
      </p:sp>
      <p:sp>
        <p:nvSpPr>
          <p:cNvPr id="65" name="Google Shape;65;p4"/>
          <p:cNvSpPr txBox="1">
            <a:spLocks noGrp="1"/>
          </p:cNvSpPr>
          <p:nvPr>
            <p:ph type="body" idx="1"/>
          </p:nvPr>
        </p:nvSpPr>
        <p:spPr>
          <a:xfrm>
            <a:off x="833415" y="1177758"/>
            <a:ext cx="10327008" cy="4565120"/>
          </a:xfrm>
          <a:prstGeom prst="rect">
            <a:avLst/>
          </a:prstGeom>
          <a:blipFill rotWithShape="1">
            <a:blip r:embed="rId3">
              <a:alphaModFix/>
            </a:blip>
            <a:stretch>
              <a:fillRect l="-412" t="-1867" r="-1357"/>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66" name="Google Shape;66;p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Entropy Calculation</a:t>
            </a:r>
            <a:endParaRPr/>
          </a:p>
        </p:txBody>
      </p:sp>
      <p:sp>
        <p:nvSpPr>
          <p:cNvPr id="474" name="Google Shape;474;p39"/>
          <p:cNvSpPr txBox="1">
            <a:spLocks noGrp="1"/>
          </p:cNvSpPr>
          <p:nvPr>
            <p:ph type="body" idx="1"/>
          </p:nvPr>
        </p:nvSpPr>
        <p:spPr>
          <a:xfrm>
            <a:off x="609600" y="1143000"/>
            <a:ext cx="8058912" cy="5334000"/>
          </a:xfrm>
          <a:prstGeom prst="rect">
            <a:avLst/>
          </a:prstGeom>
          <a:blipFill rotWithShape="1">
            <a:blip r:embed="rId3">
              <a:alphaModFix/>
            </a:blip>
            <a:stretch>
              <a:fillRect l="-680" t="-1598" r="-2117" b="-799"/>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475" name="Google Shape;475;p3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40</a:t>
            </a:fld>
            <a:endParaRPr/>
          </a:p>
        </p:txBody>
      </p:sp>
      <p:sp>
        <p:nvSpPr>
          <p:cNvPr id="476" name="Google Shape;476;p39"/>
          <p:cNvSpPr/>
          <p:nvPr/>
        </p:nvSpPr>
        <p:spPr>
          <a:xfrm>
            <a:off x="9646920" y="1548384"/>
            <a:ext cx="1600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Credit_Rating</a:t>
            </a:r>
            <a:endParaRPr sz="1800">
              <a:solidFill>
                <a:schemeClr val="dk1"/>
              </a:solidFill>
              <a:latin typeface="Calibri"/>
              <a:ea typeface="Calibri"/>
              <a:cs typeface="Calibri"/>
              <a:sym typeface="Calibri"/>
            </a:endParaRPr>
          </a:p>
        </p:txBody>
      </p:sp>
      <p:sp>
        <p:nvSpPr>
          <p:cNvPr id="477" name="Google Shape;477;p39"/>
          <p:cNvSpPr txBox="1"/>
          <p:nvPr/>
        </p:nvSpPr>
        <p:spPr>
          <a:xfrm>
            <a:off x="9282923" y="2849704"/>
            <a:ext cx="609600" cy="2031325"/>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78" name="Google Shape;478;p39"/>
          <p:cNvSpPr txBox="1"/>
          <p:nvPr/>
        </p:nvSpPr>
        <p:spPr>
          <a:xfrm>
            <a:off x="11104046" y="2656259"/>
            <a:ext cx="609600" cy="2585323"/>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YesNo</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79" name="Google Shape;479;p39"/>
          <p:cNvCxnSpPr>
            <a:stCxn id="476" idx="2"/>
            <a:endCxn id="477" idx="0"/>
          </p:cNvCxnSpPr>
          <p:nvPr/>
        </p:nvCxnSpPr>
        <p:spPr>
          <a:xfrm flipH="1">
            <a:off x="9587820" y="2005584"/>
            <a:ext cx="859200" cy="844200"/>
          </a:xfrm>
          <a:prstGeom prst="straightConnector1">
            <a:avLst/>
          </a:prstGeom>
          <a:noFill/>
          <a:ln w="12700" cap="flat" cmpd="sng">
            <a:solidFill>
              <a:schemeClr val="dk1"/>
            </a:solidFill>
            <a:prstDash val="solid"/>
            <a:round/>
            <a:headEnd type="none" w="sm" len="sm"/>
            <a:tailEnd type="none" w="sm" len="sm"/>
          </a:ln>
        </p:spPr>
      </p:cxnSp>
      <p:cxnSp>
        <p:nvCxnSpPr>
          <p:cNvPr id="480" name="Google Shape;480;p39"/>
          <p:cNvCxnSpPr>
            <a:stCxn id="476" idx="2"/>
            <a:endCxn id="478" idx="0"/>
          </p:cNvCxnSpPr>
          <p:nvPr/>
        </p:nvCxnSpPr>
        <p:spPr>
          <a:xfrm>
            <a:off x="10447020" y="2005584"/>
            <a:ext cx="961800" cy="650700"/>
          </a:xfrm>
          <a:prstGeom prst="straightConnector1">
            <a:avLst/>
          </a:prstGeom>
          <a:noFill/>
          <a:ln w="12700" cap="flat" cmpd="sng">
            <a:solidFill>
              <a:schemeClr val="dk1"/>
            </a:solidFill>
            <a:prstDash val="solid"/>
            <a:round/>
            <a:headEnd type="none" w="sm" len="sm"/>
            <a:tailEnd type="none" w="sm" len="sm"/>
          </a:ln>
        </p:spPr>
      </p:cxnSp>
      <p:sp>
        <p:nvSpPr>
          <p:cNvPr id="481" name="Google Shape;481;p39"/>
          <p:cNvSpPr txBox="1"/>
          <p:nvPr/>
        </p:nvSpPr>
        <p:spPr>
          <a:xfrm>
            <a:off x="9351354" y="2273030"/>
            <a:ext cx="10380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Excellent</a:t>
            </a:r>
            <a:endParaRPr/>
          </a:p>
        </p:txBody>
      </p:sp>
      <p:sp>
        <p:nvSpPr>
          <p:cNvPr id="482" name="Google Shape;482;p39"/>
          <p:cNvSpPr txBox="1"/>
          <p:nvPr/>
        </p:nvSpPr>
        <p:spPr>
          <a:xfrm>
            <a:off x="10739985" y="2286927"/>
            <a:ext cx="5358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Fair</a:t>
            </a:r>
            <a:endParaRPr/>
          </a:p>
        </p:txBody>
      </p:sp>
      <p:sp>
        <p:nvSpPr>
          <p:cNvPr id="2" name="Rectangle 1">
            <a:extLst>
              <a:ext uri="{FF2B5EF4-FFF2-40B4-BE49-F238E27FC236}">
                <a16:creationId xmlns:a16="http://schemas.microsoft.com/office/drawing/2014/main" id="{D9A0CA21-28CB-3FF5-A5D0-720316966AB5}"/>
              </a:ext>
            </a:extLst>
          </p:cNvPr>
          <p:cNvSpPr/>
          <p:nvPr/>
        </p:nvSpPr>
        <p:spPr>
          <a:xfrm>
            <a:off x="1115120" y="5962185"/>
            <a:ext cx="1159727" cy="4627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060"/>
                </a:solidFill>
              </a:rPr>
              <a:t>Entropy</a:t>
            </a:r>
            <a:endParaRPr lang="en-US" dirty="0">
              <a:solidFill>
                <a:srgbClr val="00206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Let’s also see how the other split works</a:t>
            </a:r>
            <a:endParaRPr/>
          </a:p>
        </p:txBody>
      </p:sp>
      <p:sp>
        <p:nvSpPr>
          <p:cNvPr id="488" name="Google Shape;488;p40"/>
          <p:cNvSpPr txBox="1">
            <a:spLocks noGrp="1"/>
          </p:cNvSpPr>
          <p:nvPr>
            <p:ph type="body" idx="1"/>
          </p:nvPr>
        </p:nvSpPr>
        <p:spPr>
          <a:xfrm>
            <a:off x="609600" y="1143000"/>
            <a:ext cx="6669024"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dirty="0"/>
              <a:t>Q1: what are the region-specific Entropy? </a:t>
            </a:r>
            <a:endParaRPr dirty="0"/>
          </a:p>
          <a:p>
            <a:pPr marL="457200" lvl="1" indent="-182880" algn="l" rtl="0">
              <a:spcBef>
                <a:spcPts val="400"/>
              </a:spcBef>
              <a:spcAft>
                <a:spcPts val="0"/>
              </a:spcAft>
              <a:buSzPts val="1700"/>
              <a:buChar char="•"/>
            </a:pPr>
            <a:r>
              <a:rPr lang="en-US" altLang="zh-CN" sz="2000" dirty="0"/>
              <a:t>Entropy</a:t>
            </a:r>
            <a:r>
              <a:rPr lang="en-US" sz="2000" dirty="0"/>
              <a:t>(Q1) =  </a:t>
            </a:r>
            <a:endParaRPr dirty="0"/>
          </a:p>
          <a:p>
            <a:pPr lvl="1">
              <a:spcBef>
                <a:spcPts val="400"/>
              </a:spcBef>
              <a:buSzPts val="1700"/>
            </a:pPr>
            <a:r>
              <a:rPr lang="en-US" altLang="zh-CN" sz="2000" dirty="0"/>
              <a:t>Entropy</a:t>
            </a:r>
            <a:r>
              <a:rPr lang="en-US" sz="2000" dirty="0"/>
              <a:t>(Q2) =  </a:t>
            </a:r>
            <a:endParaRPr dirty="0"/>
          </a:p>
          <a:p>
            <a:pPr lvl="1">
              <a:spcBef>
                <a:spcPts val="400"/>
              </a:spcBef>
              <a:buSzPts val="1700"/>
            </a:pPr>
            <a:r>
              <a:rPr lang="en-US" altLang="zh-CN" sz="2000" dirty="0"/>
              <a:t>Entropy</a:t>
            </a:r>
            <a:r>
              <a:rPr lang="en-US" sz="2000" dirty="0"/>
              <a:t>(Q3) = </a:t>
            </a:r>
            <a:endParaRPr dirty="0"/>
          </a:p>
          <a:p>
            <a:pPr marL="182880" lvl="0" indent="-182880" algn="l" rtl="0">
              <a:spcBef>
                <a:spcPts val="480"/>
              </a:spcBef>
              <a:spcAft>
                <a:spcPts val="0"/>
              </a:spcAft>
              <a:buSzPts val="2040"/>
              <a:buChar char="•"/>
            </a:pPr>
            <a:r>
              <a:rPr lang="en-US" sz="2400" dirty="0"/>
              <a:t>Q2: what’s the overall Entropy?</a:t>
            </a:r>
            <a:endParaRPr dirty="0"/>
          </a:p>
          <a:p>
            <a:pPr lvl="1">
              <a:spcBef>
                <a:spcPts val="400"/>
              </a:spcBef>
              <a:buSzPts val="1700"/>
            </a:pPr>
            <a:r>
              <a:rPr lang="en-US" altLang="zh-CN" sz="2000" dirty="0"/>
              <a:t>Entropy</a:t>
            </a:r>
            <a:r>
              <a:rPr lang="en-US" sz="2000" dirty="0"/>
              <a:t> = </a:t>
            </a:r>
            <a:endParaRPr dirty="0"/>
          </a:p>
          <a:p>
            <a:pPr marL="182880" lvl="0" indent="-182880" algn="l" rtl="0">
              <a:spcBef>
                <a:spcPts val="480"/>
              </a:spcBef>
              <a:spcAft>
                <a:spcPts val="0"/>
              </a:spcAft>
              <a:buSzPts val="2040"/>
              <a:buChar char="•"/>
            </a:pPr>
            <a:r>
              <a:rPr lang="en-US" sz="2400" dirty="0"/>
              <a:t>Q3: which split is better? This one or the previous one? </a:t>
            </a:r>
            <a:endParaRPr dirty="0"/>
          </a:p>
          <a:p>
            <a:pPr marL="457200" lvl="1" indent="-182880" algn="l" rtl="0">
              <a:spcBef>
                <a:spcPts val="400"/>
              </a:spcBef>
              <a:spcAft>
                <a:spcPts val="0"/>
              </a:spcAft>
              <a:buSzPts val="1700"/>
              <a:buChar char="•"/>
            </a:pPr>
            <a:r>
              <a:rPr lang="en-US" sz="2000" dirty="0"/>
              <a:t>We want less uncertainty after the split! </a:t>
            </a:r>
            <a:endParaRPr dirty="0"/>
          </a:p>
        </p:txBody>
      </p:sp>
      <p:sp>
        <p:nvSpPr>
          <p:cNvPr id="489" name="Google Shape;489;p4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41</a:t>
            </a:fld>
            <a:endParaRPr>
              <a:solidFill>
                <a:srgbClr val="000000"/>
              </a:solidFill>
            </a:endParaRPr>
          </a:p>
        </p:txBody>
      </p:sp>
      <p:sp>
        <p:nvSpPr>
          <p:cNvPr id="490" name="Google Shape;490;p40"/>
          <p:cNvSpPr/>
          <p:nvPr/>
        </p:nvSpPr>
        <p:spPr>
          <a:xfrm>
            <a:off x="9677400" y="1319784"/>
            <a:ext cx="838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Ages</a:t>
            </a:r>
            <a:endParaRPr/>
          </a:p>
        </p:txBody>
      </p:sp>
      <p:sp>
        <p:nvSpPr>
          <p:cNvPr id="491" name="Google Shape;491;p40"/>
          <p:cNvSpPr txBox="1"/>
          <p:nvPr/>
        </p:nvSpPr>
        <p:spPr>
          <a:xfrm>
            <a:off x="8610600" y="2603546"/>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40"/>
          <p:cNvSpPr txBox="1"/>
          <p:nvPr/>
        </p:nvSpPr>
        <p:spPr>
          <a:xfrm>
            <a:off x="9791700" y="2603546"/>
            <a:ext cx="609600" cy="1477328"/>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40"/>
          <p:cNvSpPr txBox="1"/>
          <p:nvPr/>
        </p:nvSpPr>
        <p:spPr>
          <a:xfrm>
            <a:off x="10972800" y="2603546"/>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94" name="Google Shape;494;p40"/>
          <p:cNvCxnSpPr>
            <a:stCxn id="490" idx="2"/>
            <a:endCxn id="491" idx="0"/>
          </p:cNvCxnSpPr>
          <p:nvPr/>
        </p:nvCxnSpPr>
        <p:spPr>
          <a:xfrm flipH="1">
            <a:off x="8915400" y="1776984"/>
            <a:ext cx="1181100" cy="826500"/>
          </a:xfrm>
          <a:prstGeom prst="straightConnector1">
            <a:avLst/>
          </a:prstGeom>
          <a:noFill/>
          <a:ln w="12700" cap="flat" cmpd="sng">
            <a:solidFill>
              <a:schemeClr val="dk1"/>
            </a:solidFill>
            <a:prstDash val="solid"/>
            <a:round/>
            <a:headEnd type="none" w="sm" len="sm"/>
            <a:tailEnd type="none" w="sm" len="sm"/>
          </a:ln>
        </p:spPr>
      </p:cxnSp>
      <p:cxnSp>
        <p:nvCxnSpPr>
          <p:cNvPr id="495" name="Google Shape;495;p40"/>
          <p:cNvCxnSpPr>
            <a:stCxn id="490" idx="2"/>
            <a:endCxn id="492" idx="0"/>
          </p:cNvCxnSpPr>
          <p:nvPr/>
        </p:nvCxnSpPr>
        <p:spPr>
          <a:xfrm>
            <a:off x="10096500" y="1776984"/>
            <a:ext cx="0" cy="826500"/>
          </a:xfrm>
          <a:prstGeom prst="straightConnector1">
            <a:avLst/>
          </a:prstGeom>
          <a:noFill/>
          <a:ln w="12700" cap="flat" cmpd="sng">
            <a:solidFill>
              <a:schemeClr val="dk1"/>
            </a:solidFill>
            <a:prstDash val="solid"/>
            <a:round/>
            <a:headEnd type="none" w="sm" len="sm"/>
            <a:tailEnd type="none" w="sm" len="sm"/>
          </a:ln>
        </p:spPr>
      </p:cxnSp>
      <p:cxnSp>
        <p:nvCxnSpPr>
          <p:cNvPr id="496" name="Google Shape;496;p40"/>
          <p:cNvCxnSpPr>
            <a:stCxn id="490" idx="2"/>
            <a:endCxn id="493" idx="0"/>
          </p:cNvCxnSpPr>
          <p:nvPr/>
        </p:nvCxnSpPr>
        <p:spPr>
          <a:xfrm>
            <a:off x="10096500" y="1776984"/>
            <a:ext cx="1181100" cy="826500"/>
          </a:xfrm>
          <a:prstGeom prst="straightConnector1">
            <a:avLst/>
          </a:prstGeom>
          <a:noFill/>
          <a:ln w="12700" cap="flat" cmpd="sng">
            <a:solidFill>
              <a:schemeClr val="dk1"/>
            </a:solidFill>
            <a:prstDash val="solid"/>
            <a:round/>
            <a:headEnd type="none" w="sm" len="sm"/>
            <a:tailEnd type="none" w="sm" len="sm"/>
          </a:ln>
        </p:spPr>
      </p:cxnSp>
      <p:sp>
        <p:nvSpPr>
          <p:cNvPr id="497" name="Google Shape;497;p40"/>
          <p:cNvSpPr txBox="1"/>
          <p:nvPr/>
        </p:nvSpPr>
        <p:spPr>
          <a:xfrm>
            <a:off x="9054700" y="2047930"/>
            <a:ext cx="649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&lt;=30</a:t>
            </a:r>
            <a:endParaRPr/>
          </a:p>
        </p:txBody>
      </p:sp>
      <p:sp>
        <p:nvSpPr>
          <p:cNvPr id="498" name="Google Shape;498;p40"/>
          <p:cNvSpPr txBox="1"/>
          <p:nvPr/>
        </p:nvSpPr>
        <p:spPr>
          <a:xfrm>
            <a:off x="9730892" y="2044430"/>
            <a:ext cx="8162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31…40</a:t>
            </a:r>
            <a:endParaRPr/>
          </a:p>
        </p:txBody>
      </p:sp>
      <p:sp>
        <p:nvSpPr>
          <p:cNvPr id="499" name="Google Shape;499;p40"/>
          <p:cNvSpPr txBox="1"/>
          <p:nvPr/>
        </p:nvSpPr>
        <p:spPr>
          <a:xfrm>
            <a:off x="10584880" y="2044430"/>
            <a:ext cx="534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&gt;40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Let’s also see how the other split works</a:t>
            </a:r>
            <a:endParaRPr/>
          </a:p>
        </p:txBody>
      </p:sp>
      <p:sp>
        <p:nvSpPr>
          <p:cNvPr id="488" name="Google Shape;488;p40"/>
          <p:cNvSpPr txBox="1">
            <a:spLocks noGrp="1"/>
          </p:cNvSpPr>
          <p:nvPr>
            <p:ph type="body" idx="1"/>
          </p:nvPr>
        </p:nvSpPr>
        <p:spPr>
          <a:xfrm>
            <a:off x="609600" y="1143000"/>
            <a:ext cx="6669024"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dirty="0"/>
              <a:t>Q1: what are the region-specific Entropy? </a:t>
            </a:r>
            <a:endParaRPr dirty="0"/>
          </a:p>
          <a:p>
            <a:pPr marL="457200" lvl="1" indent="-182880" algn="l" rtl="0">
              <a:spcBef>
                <a:spcPts val="400"/>
              </a:spcBef>
              <a:spcAft>
                <a:spcPts val="0"/>
              </a:spcAft>
              <a:buSzPts val="1700"/>
              <a:buChar char="•"/>
            </a:pPr>
            <a:r>
              <a:rPr lang="en-US" altLang="zh-CN" sz="2000" dirty="0"/>
              <a:t>Entropy</a:t>
            </a:r>
            <a:r>
              <a:rPr lang="en-US" sz="2000" dirty="0"/>
              <a:t>(Q1) =  </a:t>
            </a:r>
            <a:r>
              <a:rPr lang="en-US" altLang="zh-CN" sz="2000" dirty="0"/>
              <a:t>0.97</a:t>
            </a:r>
            <a:endParaRPr dirty="0"/>
          </a:p>
          <a:p>
            <a:pPr lvl="1">
              <a:spcBef>
                <a:spcPts val="400"/>
              </a:spcBef>
              <a:buSzPts val="1700"/>
            </a:pPr>
            <a:r>
              <a:rPr lang="en-US" altLang="zh-CN" sz="2000" dirty="0"/>
              <a:t>Entropy</a:t>
            </a:r>
            <a:r>
              <a:rPr lang="en-US" sz="2000" dirty="0"/>
              <a:t>(Q2) =  </a:t>
            </a:r>
            <a:r>
              <a:rPr lang="en-US" altLang="zh-CN" sz="2000" dirty="0"/>
              <a:t>0</a:t>
            </a:r>
            <a:endParaRPr dirty="0"/>
          </a:p>
          <a:p>
            <a:pPr lvl="1">
              <a:spcBef>
                <a:spcPts val="400"/>
              </a:spcBef>
              <a:buSzPts val="1700"/>
            </a:pPr>
            <a:r>
              <a:rPr lang="en-US" altLang="zh-CN" sz="2000" dirty="0"/>
              <a:t>Entropy</a:t>
            </a:r>
            <a:r>
              <a:rPr lang="en-US" sz="2000" dirty="0"/>
              <a:t>(Q3) = </a:t>
            </a:r>
            <a:r>
              <a:rPr lang="en-US" altLang="zh-CN" sz="2000" dirty="0"/>
              <a:t>0.97</a:t>
            </a:r>
            <a:endParaRPr dirty="0"/>
          </a:p>
          <a:p>
            <a:pPr marL="182880" lvl="0" indent="-182880" algn="l" rtl="0">
              <a:spcBef>
                <a:spcPts val="480"/>
              </a:spcBef>
              <a:spcAft>
                <a:spcPts val="0"/>
              </a:spcAft>
              <a:buSzPts val="2040"/>
              <a:buChar char="•"/>
            </a:pPr>
            <a:r>
              <a:rPr lang="en-US" sz="2400" dirty="0"/>
              <a:t>Q2: what’s the overall Entropy?</a:t>
            </a:r>
            <a:endParaRPr dirty="0"/>
          </a:p>
          <a:p>
            <a:pPr lvl="1">
              <a:spcBef>
                <a:spcPts val="400"/>
              </a:spcBef>
              <a:buSzPts val="1700"/>
            </a:pPr>
            <a:r>
              <a:rPr lang="en-US" altLang="zh-CN" sz="2000" dirty="0"/>
              <a:t>Entropy</a:t>
            </a:r>
            <a:r>
              <a:rPr lang="en-US" sz="2000" dirty="0"/>
              <a:t> = </a:t>
            </a:r>
            <a:r>
              <a:rPr lang="en-US" altLang="zh-CN" sz="2000" dirty="0"/>
              <a:t>0.69</a:t>
            </a:r>
            <a:endParaRPr dirty="0"/>
          </a:p>
          <a:p>
            <a:pPr marL="182880" lvl="0" indent="-182880" algn="l" rtl="0">
              <a:spcBef>
                <a:spcPts val="480"/>
              </a:spcBef>
              <a:spcAft>
                <a:spcPts val="0"/>
              </a:spcAft>
              <a:buSzPts val="2040"/>
              <a:buChar char="•"/>
            </a:pPr>
            <a:r>
              <a:rPr lang="en-US" sz="2400" dirty="0"/>
              <a:t>Q3: which split is better? This one or the previous one? </a:t>
            </a:r>
            <a:endParaRPr dirty="0"/>
          </a:p>
          <a:p>
            <a:pPr marL="457200" lvl="1" indent="-182880" algn="l" rtl="0">
              <a:spcBef>
                <a:spcPts val="400"/>
              </a:spcBef>
              <a:spcAft>
                <a:spcPts val="0"/>
              </a:spcAft>
              <a:buSzPts val="1700"/>
              <a:buChar char="•"/>
            </a:pPr>
            <a:r>
              <a:rPr lang="en-US" sz="2000" dirty="0"/>
              <a:t>We want less uncertainty after the split! </a:t>
            </a:r>
            <a:endParaRPr dirty="0"/>
          </a:p>
        </p:txBody>
      </p:sp>
      <p:sp>
        <p:nvSpPr>
          <p:cNvPr id="489" name="Google Shape;489;p4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42</a:t>
            </a:fld>
            <a:endParaRPr>
              <a:solidFill>
                <a:srgbClr val="000000"/>
              </a:solidFill>
            </a:endParaRPr>
          </a:p>
        </p:txBody>
      </p:sp>
      <p:sp>
        <p:nvSpPr>
          <p:cNvPr id="490" name="Google Shape;490;p40"/>
          <p:cNvSpPr/>
          <p:nvPr/>
        </p:nvSpPr>
        <p:spPr>
          <a:xfrm>
            <a:off x="9677400" y="1319784"/>
            <a:ext cx="838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Ages</a:t>
            </a:r>
            <a:endParaRPr/>
          </a:p>
        </p:txBody>
      </p:sp>
      <p:sp>
        <p:nvSpPr>
          <p:cNvPr id="491" name="Google Shape;491;p40"/>
          <p:cNvSpPr txBox="1"/>
          <p:nvPr/>
        </p:nvSpPr>
        <p:spPr>
          <a:xfrm>
            <a:off x="8610600" y="2603546"/>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2" name="Google Shape;492;p40"/>
          <p:cNvSpPr txBox="1"/>
          <p:nvPr/>
        </p:nvSpPr>
        <p:spPr>
          <a:xfrm>
            <a:off x="9791700" y="2603546"/>
            <a:ext cx="609600" cy="1477328"/>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93" name="Google Shape;493;p40"/>
          <p:cNvSpPr txBox="1"/>
          <p:nvPr/>
        </p:nvSpPr>
        <p:spPr>
          <a:xfrm>
            <a:off x="10972800" y="2603546"/>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94" name="Google Shape;494;p40"/>
          <p:cNvCxnSpPr>
            <a:stCxn id="490" idx="2"/>
            <a:endCxn id="491" idx="0"/>
          </p:cNvCxnSpPr>
          <p:nvPr/>
        </p:nvCxnSpPr>
        <p:spPr>
          <a:xfrm flipH="1">
            <a:off x="8915400" y="1776984"/>
            <a:ext cx="1181100" cy="826500"/>
          </a:xfrm>
          <a:prstGeom prst="straightConnector1">
            <a:avLst/>
          </a:prstGeom>
          <a:noFill/>
          <a:ln w="12700" cap="flat" cmpd="sng">
            <a:solidFill>
              <a:schemeClr val="dk1"/>
            </a:solidFill>
            <a:prstDash val="solid"/>
            <a:round/>
            <a:headEnd type="none" w="sm" len="sm"/>
            <a:tailEnd type="none" w="sm" len="sm"/>
          </a:ln>
        </p:spPr>
      </p:cxnSp>
      <p:cxnSp>
        <p:nvCxnSpPr>
          <p:cNvPr id="495" name="Google Shape;495;p40"/>
          <p:cNvCxnSpPr>
            <a:stCxn id="490" idx="2"/>
            <a:endCxn id="492" idx="0"/>
          </p:cNvCxnSpPr>
          <p:nvPr/>
        </p:nvCxnSpPr>
        <p:spPr>
          <a:xfrm>
            <a:off x="10096500" y="1776984"/>
            <a:ext cx="0" cy="826500"/>
          </a:xfrm>
          <a:prstGeom prst="straightConnector1">
            <a:avLst/>
          </a:prstGeom>
          <a:noFill/>
          <a:ln w="12700" cap="flat" cmpd="sng">
            <a:solidFill>
              <a:schemeClr val="dk1"/>
            </a:solidFill>
            <a:prstDash val="solid"/>
            <a:round/>
            <a:headEnd type="none" w="sm" len="sm"/>
            <a:tailEnd type="none" w="sm" len="sm"/>
          </a:ln>
        </p:spPr>
      </p:cxnSp>
      <p:cxnSp>
        <p:nvCxnSpPr>
          <p:cNvPr id="496" name="Google Shape;496;p40"/>
          <p:cNvCxnSpPr>
            <a:stCxn id="490" idx="2"/>
            <a:endCxn id="493" idx="0"/>
          </p:cNvCxnSpPr>
          <p:nvPr/>
        </p:nvCxnSpPr>
        <p:spPr>
          <a:xfrm>
            <a:off x="10096500" y="1776984"/>
            <a:ext cx="1181100" cy="826500"/>
          </a:xfrm>
          <a:prstGeom prst="straightConnector1">
            <a:avLst/>
          </a:prstGeom>
          <a:noFill/>
          <a:ln w="12700" cap="flat" cmpd="sng">
            <a:solidFill>
              <a:schemeClr val="dk1"/>
            </a:solidFill>
            <a:prstDash val="solid"/>
            <a:round/>
            <a:headEnd type="none" w="sm" len="sm"/>
            <a:tailEnd type="none" w="sm" len="sm"/>
          </a:ln>
        </p:spPr>
      </p:cxnSp>
      <p:sp>
        <p:nvSpPr>
          <p:cNvPr id="497" name="Google Shape;497;p40"/>
          <p:cNvSpPr txBox="1"/>
          <p:nvPr/>
        </p:nvSpPr>
        <p:spPr>
          <a:xfrm>
            <a:off x="9054700" y="2047930"/>
            <a:ext cx="649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&lt;=30</a:t>
            </a:r>
            <a:endParaRPr/>
          </a:p>
        </p:txBody>
      </p:sp>
      <p:sp>
        <p:nvSpPr>
          <p:cNvPr id="498" name="Google Shape;498;p40"/>
          <p:cNvSpPr txBox="1"/>
          <p:nvPr/>
        </p:nvSpPr>
        <p:spPr>
          <a:xfrm>
            <a:off x="9730892" y="2044430"/>
            <a:ext cx="8162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31…40</a:t>
            </a:r>
            <a:endParaRPr/>
          </a:p>
        </p:txBody>
      </p:sp>
      <p:sp>
        <p:nvSpPr>
          <p:cNvPr id="499" name="Google Shape;499;p40"/>
          <p:cNvSpPr txBox="1"/>
          <p:nvPr/>
        </p:nvSpPr>
        <p:spPr>
          <a:xfrm>
            <a:off x="10584880" y="2044430"/>
            <a:ext cx="534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&gt;40</a:t>
            </a:r>
            <a:endParaRPr/>
          </a:p>
        </p:txBody>
      </p:sp>
    </p:spTree>
    <p:extLst>
      <p:ext uri="{BB962C8B-B14F-4D97-AF65-F5344CB8AC3E}">
        <p14:creationId xmlns:p14="http://schemas.microsoft.com/office/powerpoint/2010/main" val="2406447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3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Gini Index</a:t>
            </a:r>
            <a:endParaRPr/>
          </a:p>
        </p:txBody>
      </p:sp>
      <p:sp>
        <p:nvSpPr>
          <p:cNvPr id="399" name="Google Shape;399;p32"/>
          <p:cNvSpPr txBox="1">
            <a:spLocks noGrp="1"/>
          </p:cNvSpPr>
          <p:nvPr>
            <p:ph type="body" idx="1"/>
          </p:nvPr>
        </p:nvSpPr>
        <p:spPr>
          <a:xfrm>
            <a:off x="609600" y="1143000"/>
            <a:ext cx="11277599" cy="5562600"/>
          </a:xfrm>
          <a:prstGeom prst="rect">
            <a:avLst/>
          </a:prstGeom>
          <a:blipFill rotWithShape="1">
            <a:blip r:embed="rId3">
              <a:alphaModFix/>
            </a:blip>
            <a:stretch>
              <a:fillRect l="-484" t="-1534" r="-484"/>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400" name="Google Shape;400;p3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04835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3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Gini Index Calculation</a:t>
            </a:r>
            <a:endParaRPr/>
          </a:p>
        </p:txBody>
      </p:sp>
      <p:sp>
        <p:nvSpPr>
          <p:cNvPr id="407" name="Google Shape;407;p33"/>
          <p:cNvSpPr txBox="1">
            <a:spLocks noGrp="1"/>
          </p:cNvSpPr>
          <p:nvPr>
            <p:ph type="body" idx="1"/>
          </p:nvPr>
        </p:nvSpPr>
        <p:spPr>
          <a:xfrm>
            <a:off x="609600" y="1143000"/>
            <a:ext cx="8058912" cy="5334000"/>
          </a:xfrm>
          <a:prstGeom prst="rect">
            <a:avLst/>
          </a:prstGeom>
          <a:blipFill rotWithShape="1">
            <a:blip r:embed="rId3">
              <a:alphaModFix/>
            </a:blip>
            <a:stretch>
              <a:fillRect l="-529" t="-799"/>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408" name="Google Shape;408;p3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44</a:t>
            </a:fld>
            <a:endParaRPr/>
          </a:p>
        </p:txBody>
      </p:sp>
      <p:sp>
        <p:nvSpPr>
          <p:cNvPr id="409" name="Google Shape;409;p33"/>
          <p:cNvSpPr/>
          <p:nvPr/>
        </p:nvSpPr>
        <p:spPr>
          <a:xfrm>
            <a:off x="9646920" y="1548384"/>
            <a:ext cx="1600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Credit_Rating</a:t>
            </a:r>
            <a:endParaRPr sz="1800">
              <a:solidFill>
                <a:schemeClr val="dk1"/>
              </a:solidFill>
              <a:latin typeface="Calibri"/>
              <a:ea typeface="Calibri"/>
              <a:cs typeface="Calibri"/>
              <a:sym typeface="Calibri"/>
            </a:endParaRPr>
          </a:p>
        </p:txBody>
      </p:sp>
      <p:sp>
        <p:nvSpPr>
          <p:cNvPr id="410" name="Google Shape;410;p33"/>
          <p:cNvSpPr txBox="1"/>
          <p:nvPr/>
        </p:nvSpPr>
        <p:spPr>
          <a:xfrm>
            <a:off x="9282923" y="2849704"/>
            <a:ext cx="609600" cy="2031325"/>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11" name="Google Shape;411;p33"/>
          <p:cNvSpPr txBox="1"/>
          <p:nvPr/>
        </p:nvSpPr>
        <p:spPr>
          <a:xfrm>
            <a:off x="11104046" y="2656259"/>
            <a:ext cx="609600" cy="2585323"/>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YesNo</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12" name="Google Shape;412;p33"/>
          <p:cNvCxnSpPr>
            <a:stCxn id="409" idx="2"/>
            <a:endCxn id="410" idx="0"/>
          </p:cNvCxnSpPr>
          <p:nvPr/>
        </p:nvCxnSpPr>
        <p:spPr>
          <a:xfrm flipH="1">
            <a:off x="9587820" y="2005584"/>
            <a:ext cx="859200" cy="844200"/>
          </a:xfrm>
          <a:prstGeom prst="straightConnector1">
            <a:avLst/>
          </a:prstGeom>
          <a:noFill/>
          <a:ln w="12700" cap="flat" cmpd="sng">
            <a:solidFill>
              <a:schemeClr val="dk1"/>
            </a:solidFill>
            <a:prstDash val="solid"/>
            <a:round/>
            <a:headEnd type="none" w="sm" len="sm"/>
            <a:tailEnd type="none" w="sm" len="sm"/>
          </a:ln>
        </p:spPr>
      </p:cxnSp>
      <p:cxnSp>
        <p:nvCxnSpPr>
          <p:cNvPr id="413" name="Google Shape;413;p33"/>
          <p:cNvCxnSpPr>
            <a:stCxn id="409" idx="2"/>
            <a:endCxn id="411" idx="0"/>
          </p:cNvCxnSpPr>
          <p:nvPr/>
        </p:nvCxnSpPr>
        <p:spPr>
          <a:xfrm>
            <a:off x="10447020" y="2005584"/>
            <a:ext cx="961800" cy="650700"/>
          </a:xfrm>
          <a:prstGeom prst="straightConnector1">
            <a:avLst/>
          </a:prstGeom>
          <a:noFill/>
          <a:ln w="12700" cap="flat" cmpd="sng">
            <a:solidFill>
              <a:schemeClr val="dk1"/>
            </a:solidFill>
            <a:prstDash val="solid"/>
            <a:round/>
            <a:headEnd type="none" w="sm" len="sm"/>
            <a:tailEnd type="none" w="sm" len="sm"/>
          </a:ln>
        </p:spPr>
      </p:cxnSp>
      <p:sp>
        <p:nvSpPr>
          <p:cNvPr id="414" name="Google Shape;414;p33"/>
          <p:cNvSpPr txBox="1"/>
          <p:nvPr/>
        </p:nvSpPr>
        <p:spPr>
          <a:xfrm>
            <a:off x="9351354" y="2273030"/>
            <a:ext cx="10380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Excellent</a:t>
            </a:r>
            <a:endParaRPr/>
          </a:p>
        </p:txBody>
      </p:sp>
      <p:sp>
        <p:nvSpPr>
          <p:cNvPr id="415" name="Google Shape;415;p33"/>
          <p:cNvSpPr txBox="1"/>
          <p:nvPr/>
        </p:nvSpPr>
        <p:spPr>
          <a:xfrm>
            <a:off x="10739985" y="2286927"/>
            <a:ext cx="5358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Fair</a:t>
            </a:r>
            <a:endParaRPr/>
          </a:p>
        </p:txBody>
      </p:sp>
    </p:spTree>
    <p:extLst>
      <p:ext uri="{BB962C8B-B14F-4D97-AF65-F5344CB8AC3E}">
        <p14:creationId xmlns:p14="http://schemas.microsoft.com/office/powerpoint/2010/main" val="4025924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sp>
        <p:nvSpPr>
          <p:cNvPr id="420" name="Google Shape;420;p3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Let’s also see how the other split works</a:t>
            </a:r>
            <a:endParaRPr/>
          </a:p>
        </p:txBody>
      </p:sp>
      <p:sp>
        <p:nvSpPr>
          <p:cNvPr id="421" name="Google Shape;421;p34"/>
          <p:cNvSpPr txBox="1">
            <a:spLocks noGrp="1"/>
          </p:cNvSpPr>
          <p:nvPr>
            <p:ph type="body" idx="1"/>
          </p:nvPr>
        </p:nvSpPr>
        <p:spPr>
          <a:xfrm>
            <a:off x="609600" y="1143000"/>
            <a:ext cx="6669024"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a:t>Q1: what are the region-specific Gini Index? </a:t>
            </a:r>
            <a:endParaRPr/>
          </a:p>
          <a:p>
            <a:pPr marL="457200" lvl="1" indent="-182880" algn="l" rtl="0">
              <a:spcBef>
                <a:spcPts val="400"/>
              </a:spcBef>
              <a:spcAft>
                <a:spcPts val="0"/>
              </a:spcAft>
              <a:buSzPts val="1700"/>
              <a:buChar char="•"/>
            </a:pPr>
            <a:r>
              <a:rPr lang="en-US" sz="2000"/>
              <a:t>Gini(Q1) =  </a:t>
            </a:r>
            <a:endParaRPr/>
          </a:p>
          <a:p>
            <a:pPr marL="457200" lvl="1" indent="-182880" algn="l" rtl="0">
              <a:spcBef>
                <a:spcPts val="400"/>
              </a:spcBef>
              <a:spcAft>
                <a:spcPts val="0"/>
              </a:spcAft>
              <a:buSzPts val="1700"/>
              <a:buChar char="•"/>
            </a:pPr>
            <a:r>
              <a:rPr lang="en-US" sz="2000"/>
              <a:t>Gini(Q2) =  </a:t>
            </a:r>
            <a:endParaRPr/>
          </a:p>
          <a:p>
            <a:pPr marL="457200" lvl="1" indent="-182880" algn="l" rtl="0">
              <a:spcBef>
                <a:spcPts val="400"/>
              </a:spcBef>
              <a:spcAft>
                <a:spcPts val="0"/>
              </a:spcAft>
              <a:buSzPts val="1700"/>
              <a:buChar char="•"/>
            </a:pPr>
            <a:r>
              <a:rPr lang="en-US" sz="2000"/>
              <a:t>Gini(Q3) = </a:t>
            </a:r>
            <a:endParaRPr/>
          </a:p>
          <a:p>
            <a:pPr marL="182880" lvl="0" indent="-182880" algn="l" rtl="0">
              <a:spcBef>
                <a:spcPts val="480"/>
              </a:spcBef>
              <a:spcAft>
                <a:spcPts val="0"/>
              </a:spcAft>
              <a:buSzPts val="2040"/>
              <a:buChar char="•"/>
            </a:pPr>
            <a:r>
              <a:rPr lang="en-US" sz="2400"/>
              <a:t>Q2: what’s the overall Gini Index?</a:t>
            </a:r>
            <a:endParaRPr/>
          </a:p>
          <a:p>
            <a:pPr marL="457200" lvl="1" indent="-182880" algn="l" rtl="0">
              <a:spcBef>
                <a:spcPts val="400"/>
              </a:spcBef>
              <a:spcAft>
                <a:spcPts val="0"/>
              </a:spcAft>
              <a:buSzPts val="1700"/>
              <a:buChar char="•"/>
            </a:pPr>
            <a:r>
              <a:rPr lang="en-US" sz="2000"/>
              <a:t>Gini = </a:t>
            </a:r>
            <a:endParaRPr/>
          </a:p>
          <a:p>
            <a:pPr marL="182880" lvl="0" indent="-182880" algn="l" rtl="0">
              <a:spcBef>
                <a:spcPts val="480"/>
              </a:spcBef>
              <a:spcAft>
                <a:spcPts val="0"/>
              </a:spcAft>
              <a:buSzPts val="2040"/>
              <a:buChar char="•"/>
            </a:pPr>
            <a:r>
              <a:rPr lang="en-US" sz="2400"/>
              <a:t>Q3: which split is better? This one or the previous one? </a:t>
            </a:r>
            <a:endParaRPr/>
          </a:p>
          <a:p>
            <a:pPr marL="457200" lvl="1" indent="-182880" algn="l" rtl="0">
              <a:spcBef>
                <a:spcPts val="400"/>
              </a:spcBef>
              <a:spcAft>
                <a:spcPts val="0"/>
              </a:spcAft>
              <a:buSzPts val="1700"/>
              <a:buChar char="•"/>
            </a:pPr>
            <a:r>
              <a:rPr lang="en-US" sz="2000"/>
              <a:t>Previous one has Gini index of 3/7</a:t>
            </a:r>
            <a:endParaRPr/>
          </a:p>
          <a:p>
            <a:pPr marL="457200" lvl="1" indent="-182880" algn="l" rtl="0">
              <a:spcBef>
                <a:spcPts val="400"/>
              </a:spcBef>
              <a:spcAft>
                <a:spcPts val="0"/>
              </a:spcAft>
              <a:buSzPts val="1700"/>
              <a:buChar char="•"/>
            </a:pPr>
            <a:r>
              <a:rPr lang="en-US" sz="2000"/>
              <a:t>This one has</a:t>
            </a:r>
            <a:endParaRPr/>
          </a:p>
          <a:p>
            <a:pPr marL="457200" lvl="1" indent="-182880" algn="l" rtl="0">
              <a:spcBef>
                <a:spcPts val="400"/>
              </a:spcBef>
              <a:spcAft>
                <a:spcPts val="0"/>
              </a:spcAft>
              <a:buSzPts val="1700"/>
              <a:buChar char="•"/>
            </a:pPr>
            <a:r>
              <a:rPr lang="en-US" sz="2000"/>
              <a:t>We want less impurity in the data split! </a:t>
            </a:r>
            <a:endParaRPr/>
          </a:p>
        </p:txBody>
      </p:sp>
      <p:sp>
        <p:nvSpPr>
          <p:cNvPr id="422" name="Google Shape;422;p3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45</a:t>
            </a:fld>
            <a:endParaRPr>
              <a:solidFill>
                <a:srgbClr val="000000"/>
              </a:solidFill>
            </a:endParaRPr>
          </a:p>
        </p:txBody>
      </p:sp>
      <p:sp>
        <p:nvSpPr>
          <p:cNvPr id="423" name="Google Shape;423;p34"/>
          <p:cNvSpPr/>
          <p:nvPr/>
        </p:nvSpPr>
        <p:spPr>
          <a:xfrm>
            <a:off x="9677400" y="1319784"/>
            <a:ext cx="838200" cy="457200"/>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Ages</a:t>
            </a:r>
            <a:endParaRPr/>
          </a:p>
        </p:txBody>
      </p:sp>
      <p:sp>
        <p:nvSpPr>
          <p:cNvPr id="424" name="Google Shape;424;p34"/>
          <p:cNvSpPr txBox="1"/>
          <p:nvPr/>
        </p:nvSpPr>
        <p:spPr>
          <a:xfrm>
            <a:off x="8610600" y="2603546"/>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34"/>
          <p:cNvSpPr txBox="1"/>
          <p:nvPr/>
        </p:nvSpPr>
        <p:spPr>
          <a:xfrm>
            <a:off x="9791700" y="2603546"/>
            <a:ext cx="609600" cy="1477328"/>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34"/>
          <p:cNvSpPr txBox="1"/>
          <p:nvPr/>
        </p:nvSpPr>
        <p:spPr>
          <a:xfrm>
            <a:off x="10972800" y="2603546"/>
            <a:ext cx="609600" cy="1754326"/>
          </a:xfrm>
          <a:prstGeom prst="rect">
            <a:avLst/>
          </a:prstGeom>
          <a:noFill/>
          <a:ln w="12700"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427" name="Google Shape;427;p34"/>
          <p:cNvCxnSpPr>
            <a:stCxn id="423" idx="2"/>
            <a:endCxn id="424" idx="0"/>
          </p:cNvCxnSpPr>
          <p:nvPr/>
        </p:nvCxnSpPr>
        <p:spPr>
          <a:xfrm flipH="1">
            <a:off x="8915400" y="1776984"/>
            <a:ext cx="1181100" cy="826500"/>
          </a:xfrm>
          <a:prstGeom prst="straightConnector1">
            <a:avLst/>
          </a:prstGeom>
          <a:noFill/>
          <a:ln w="12700" cap="flat" cmpd="sng">
            <a:solidFill>
              <a:schemeClr val="dk1"/>
            </a:solidFill>
            <a:prstDash val="solid"/>
            <a:round/>
            <a:headEnd type="none" w="sm" len="sm"/>
            <a:tailEnd type="none" w="sm" len="sm"/>
          </a:ln>
        </p:spPr>
      </p:cxnSp>
      <p:cxnSp>
        <p:nvCxnSpPr>
          <p:cNvPr id="428" name="Google Shape;428;p34"/>
          <p:cNvCxnSpPr>
            <a:stCxn id="423" idx="2"/>
            <a:endCxn id="425" idx="0"/>
          </p:cNvCxnSpPr>
          <p:nvPr/>
        </p:nvCxnSpPr>
        <p:spPr>
          <a:xfrm>
            <a:off x="10096500" y="1776984"/>
            <a:ext cx="0" cy="826500"/>
          </a:xfrm>
          <a:prstGeom prst="straightConnector1">
            <a:avLst/>
          </a:prstGeom>
          <a:noFill/>
          <a:ln w="12700" cap="flat" cmpd="sng">
            <a:solidFill>
              <a:schemeClr val="dk1"/>
            </a:solidFill>
            <a:prstDash val="solid"/>
            <a:round/>
            <a:headEnd type="none" w="sm" len="sm"/>
            <a:tailEnd type="none" w="sm" len="sm"/>
          </a:ln>
        </p:spPr>
      </p:cxnSp>
      <p:cxnSp>
        <p:nvCxnSpPr>
          <p:cNvPr id="429" name="Google Shape;429;p34"/>
          <p:cNvCxnSpPr>
            <a:stCxn id="423" idx="2"/>
            <a:endCxn id="426" idx="0"/>
          </p:cNvCxnSpPr>
          <p:nvPr/>
        </p:nvCxnSpPr>
        <p:spPr>
          <a:xfrm>
            <a:off x="10096500" y="1776984"/>
            <a:ext cx="1181100" cy="826500"/>
          </a:xfrm>
          <a:prstGeom prst="straightConnector1">
            <a:avLst/>
          </a:prstGeom>
          <a:noFill/>
          <a:ln w="12700" cap="flat" cmpd="sng">
            <a:solidFill>
              <a:schemeClr val="dk1"/>
            </a:solidFill>
            <a:prstDash val="solid"/>
            <a:round/>
            <a:headEnd type="none" w="sm" len="sm"/>
            <a:tailEnd type="none" w="sm" len="sm"/>
          </a:ln>
        </p:spPr>
      </p:cxnSp>
      <p:sp>
        <p:nvSpPr>
          <p:cNvPr id="430" name="Google Shape;430;p34"/>
          <p:cNvSpPr txBox="1"/>
          <p:nvPr/>
        </p:nvSpPr>
        <p:spPr>
          <a:xfrm>
            <a:off x="9054700" y="2047930"/>
            <a:ext cx="6495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&lt;=30</a:t>
            </a:r>
            <a:endParaRPr/>
          </a:p>
        </p:txBody>
      </p:sp>
      <p:sp>
        <p:nvSpPr>
          <p:cNvPr id="431" name="Google Shape;431;p34"/>
          <p:cNvSpPr txBox="1"/>
          <p:nvPr/>
        </p:nvSpPr>
        <p:spPr>
          <a:xfrm>
            <a:off x="9730892" y="2044430"/>
            <a:ext cx="8162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31…40</a:t>
            </a:r>
            <a:endParaRPr/>
          </a:p>
        </p:txBody>
      </p:sp>
      <p:sp>
        <p:nvSpPr>
          <p:cNvPr id="432" name="Google Shape;432;p34"/>
          <p:cNvSpPr txBox="1"/>
          <p:nvPr/>
        </p:nvSpPr>
        <p:spPr>
          <a:xfrm>
            <a:off x="10584880" y="2044430"/>
            <a:ext cx="534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&gt;40</a:t>
            </a:r>
            <a:endParaRPr/>
          </a:p>
        </p:txBody>
      </p:sp>
    </p:spTree>
    <p:extLst>
      <p:ext uri="{BB962C8B-B14F-4D97-AF65-F5344CB8AC3E}">
        <p14:creationId xmlns:p14="http://schemas.microsoft.com/office/powerpoint/2010/main" val="400408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Comparison of Criteria </a:t>
            </a:r>
            <a:endParaRPr/>
          </a:p>
        </p:txBody>
      </p:sp>
      <p:sp>
        <p:nvSpPr>
          <p:cNvPr id="506" name="Google Shape;506;p41"/>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fontScale="92500"/>
          </a:bodyPr>
          <a:lstStyle/>
          <a:p>
            <a:pPr marL="182880" lvl="0" indent="-179736" algn="l" rtl="0">
              <a:spcBef>
                <a:spcPts val="0"/>
              </a:spcBef>
              <a:spcAft>
                <a:spcPts val="0"/>
              </a:spcAft>
              <a:buSzPct val="85000"/>
              <a:buChar char="•"/>
            </a:pPr>
            <a:r>
              <a:rPr lang="en-US" dirty="0"/>
              <a:t>Recall our intuitive guidelines for splitting criteria, which of the criteria fits our guideline the best? </a:t>
            </a:r>
            <a:endParaRPr dirty="0"/>
          </a:p>
          <a:p>
            <a:pPr marL="182880" lvl="0" indent="-179736" algn="l" rtl="0">
              <a:spcBef>
                <a:spcPts val="2466"/>
              </a:spcBef>
              <a:spcAft>
                <a:spcPts val="0"/>
              </a:spcAft>
              <a:buSzPct val="85000"/>
              <a:buChar char="•"/>
            </a:pPr>
            <a:r>
              <a:rPr lang="en-US" b="1" dirty="0"/>
              <a:t>To note that entropy penalizes impurity the most is not to say that it is the best splitting criteria. </a:t>
            </a:r>
            <a:r>
              <a:rPr lang="en-US" dirty="0"/>
              <a:t>For one, a model with purer leaf nodes on a training set may not perform better on the testing test. </a:t>
            </a:r>
            <a:endParaRPr dirty="0"/>
          </a:p>
          <a:p>
            <a:pPr marL="182880" lvl="0" indent="-179736" algn="l" rtl="0">
              <a:spcBef>
                <a:spcPts val="2466"/>
              </a:spcBef>
              <a:spcAft>
                <a:spcPts val="0"/>
              </a:spcAft>
              <a:buSzPct val="85000"/>
              <a:buChar char="•"/>
            </a:pPr>
            <a:r>
              <a:rPr lang="en-US" dirty="0"/>
              <a:t>Another factor to consider is the size of the tree (i.e. model complexity) each criteria tends to promote. </a:t>
            </a:r>
            <a:endParaRPr dirty="0"/>
          </a:p>
          <a:p>
            <a:pPr marL="182880" lvl="0" indent="-179736" algn="l" rtl="0">
              <a:spcBef>
                <a:spcPts val="2466"/>
              </a:spcBef>
              <a:spcAft>
                <a:spcPts val="0"/>
              </a:spcAft>
              <a:buSzPct val="85000"/>
              <a:buChar char="•"/>
            </a:pPr>
            <a:r>
              <a:rPr lang="en-US" dirty="0"/>
              <a:t>To compare different decision tree models, we need to first discuss </a:t>
            </a:r>
            <a:r>
              <a:rPr lang="en-US" b="1" i="1" dirty="0"/>
              <a:t>stopping conditions</a:t>
            </a:r>
            <a:r>
              <a:rPr lang="en-US" dirty="0"/>
              <a:t>. </a:t>
            </a:r>
            <a:endParaRPr dirty="0"/>
          </a:p>
          <a:p>
            <a:pPr marL="182880" lvl="0" indent="0" algn="l" rtl="0">
              <a:spcBef>
                <a:spcPts val="2466"/>
              </a:spcBef>
              <a:spcAft>
                <a:spcPts val="0"/>
              </a:spcAft>
              <a:buSzPct val="85000"/>
              <a:buNone/>
            </a:pPr>
            <a:endParaRPr dirty="0"/>
          </a:p>
        </p:txBody>
      </p:sp>
      <p:sp>
        <p:nvSpPr>
          <p:cNvPr id="507" name="Google Shape;507;p4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Outline	</a:t>
            </a:r>
            <a:endParaRPr/>
          </a:p>
        </p:txBody>
      </p:sp>
      <p:sp>
        <p:nvSpPr>
          <p:cNvPr id="513" name="Google Shape;513;p42"/>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3060"/>
              <a:buFont typeface="Arial"/>
              <a:buChar char="•"/>
            </a:pPr>
            <a:r>
              <a:rPr lang="en-US"/>
              <a:t>Motivation </a:t>
            </a:r>
            <a:endParaRPr/>
          </a:p>
          <a:p>
            <a:pPr marL="457200" lvl="0" indent="-457200" algn="l" rtl="0">
              <a:spcBef>
                <a:spcPts val="2520"/>
              </a:spcBef>
              <a:spcAft>
                <a:spcPts val="0"/>
              </a:spcAft>
              <a:buSzPts val="3060"/>
              <a:buFont typeface="Arial"/>
              <a:buChar char="•"/>
            </a:pPr>
            <a:r>
              <a:rPr lang="en-US"/>
              <a:t>Decision Trees</a:t>
            </a:r>
            <a:endParaRPr/>
          </a:p>
          <a:p>
            <a:pPr marL="457200" lvl="0" indent="-457200" algn="l" rtl="0">
              <a:spcBef>
                <a:spcPts val="2520"/>
              </a:spcBef>
              <a:spcAft>
                <a:spcPts val="0"/>
              </a:spcAft>
              <a:buSzPts val="3060"/>
              <a:buFont typeface="Arial"/>
              <a:buChar char="•"/>
            </a:pPr>
            <a:r>
              <a:rPr lang="en-US"/>
              <a:t>Splitting Criteria</a:t>
            </a:r>
            <a:endParaRPr/>
          </a:p>
          <a:p>
            <a:pPr marL="457200" lvl="0" indent="-457200" algn="l" rtl="0">
              <a:spcBef>
                <a:spcPts val="2520"/>
              </a:spcBef>
              <a:spcAft>
                <a:spcPts val="0"/>
              </a:spcAft>
              <a:buSzPts val="3060"/>
              <a:buFont typeface="Arial"/>
              <a:buChar char="•"/>
            </a:pPr>
            <a:r>
              <a:rPr lang="en-US"/>
              <a:t>Stopping Conditions &amp; Pruning</a:t>
            </a:r>
            <a:endParaRPr/>
          </a:p>
          <a:p>
            <a:pPr marL="457200" lvl="0" indent="-457200" algn="l" rtl="0">
              <a:spcBef>
                <a:spcPts val="2520"/>
              </a:spcBef>
              <a:spcAft>
                <a:spcPts val="0"/>
              </a:spcAft>
              <a:buSzPts val="3060"/>
              <a:buFont typeface="Arial"/>
              <a:buChar char="•"/>
            </a:pPr>
            <a:r>
              <a:rPr lang="en-US"/>
              <a:t>Regression Trees</a:t>
            </a:r>
            <a:endParaRPr/>
          </a:p>
          <a:p>
            <a:pPr marL="457200" lvl="0" indent="-457200" algn="l" rtl="0">
              <a:spcBef>
                <a:spcPts val="2520"/>
              </a:spcBef>
              <a:spcAft>
                <a:spcPts val="0"/>
              </a:spcAft>
              <a:buSzPts val="3060"/>
              <a:buFont typeface="Arial"/>
              <a:buChar char="•"/>
            </a:pPr>
            <a:r>
              <a:rPr lang="en-US"/>
              <a:t>Random Forrest</a:t>
            </a:r>
            <a:endParaRPr/>
          </a:p>
          <a:p>
            <a:pPr marL="457200" lvl="0" indent="-262890" algn="l" rtl="0">
              <a:spcBef>
                <a:spcPts val="2520"/>
              </a:spcBef>
              <a:spcAft>
                <a:spcPts val="0"/>
              </a:spcAft>
              <a:buSzPts val="3060"/>
              <a:buFont typeface="Arial"/>
              <a:buNone/>
            </a:pPr>
            <a:endParaRPr/>
          </a:p>
          <a:p>
            <a:pPr marL="457200" lvl="0" indent="-262890" algn="l" rtl="0">
              <a:spcBef>
                <a:spcPts val="2520"/>
              </a:spcBef>
              <a:spcAft>
                <a:spcPts val="0"/>
              </a:spcAft>
              <a:buSzPts val="3060"/>
              <a:buFont typeface="Arial"/>
              <a:buNone/>
            </a:pPr>
            <a:endParaRPr/>
          </a:p>
          <a:p>
            <a:pPr marL="0" lvl="0" indent="0" algn="l" rtl="0">
              <a:spcBef>
                <a:spcPts val="2520"/>
              </a:spcBef>
              <a:spcAft>
                <a:spcPts val="0"/>
              </a:spcAft>
              <a:buSzPts val="3060"/>
              <a:buNone/>
            </a:pPr>
            <a:endParaRPr/>
          </a:p>
          <a:p>
            <a:pPr marL="182880" lvl="0" indent="0" algn="l" rtl="0">
              <a:spcBef>
                <a:spcPts val="2520"/>
              </a:spcBef>
              <a:spcAft>
                <a:spcPts val="0"/>
              </a:spcAft>
              <a:buSzPts val="3060"/>
              <a:buNone/>
            </a:pPr>
            <a:endParaRPr/>
          </a:p>
        </p:txBody>
      </p:sp>
      <p:sp>
        <p:nvSpPr>
          <p:cNvPr id="514" name="Google Shape;514;p4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47</a:t>
            </a:fld>
            <a:endParaRPr/>
          </a:p>
        </p:txBody>
      </p:sp>
      <p:sp>
        <p:nvSpPr>
          <p:cNvPr id="515" name="Google Shape;515;p42"/>
          <p:cNvSpPr/>
          <p:nvPr/>
        </p:nvSpPr>
        <p:spPr>
          <a:xfrm rot="3756828">
            <a:off x="6477424" y="3394610"/>
            <a:ext cx="457200" cy="6858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Variance vs Bias</a:t>
            </a:r>
            <a:endParaRPr/>
          </a:p>
        </p:txBody>
      </p:sp>
      <p:sp>
        <p:nvSpPr>
          <p:cNvPr id="521" name="Google Shape;521;p43"/>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If we don’t terminate the decision tree learning algorithm manually, the tree will continue to grow until each region defined by the model possibly contains exactly one training point (</a:t>
            </a:r>
            <a:r>
              <a:rPr lang="en-US">
                <a:solidFill>
                  <a:srgbClr val="00B0F0"/>
                </a:solidFill>
              </a:rPr>
              <a:t>and the model attains 100% training accuracy</a:t>
            </a:r>
            <a:r>
              <a:rPr lang="en-US"/>
              <a:t>). </a:t>
            </a:r>
            <a:endParaRPr/>
          </a:p>
          <a:p>
            <a:pPr marL="182880" lvl="0" indent="-194310" algn="l" rtl="0">
              <a:spcBef>
                <a:spcPts val="3120"/>
              </a:spcBef>
              <a:spcAft>
                <a:spcPts val="0"/>
              </a:spcAft>
              <a:buSzPts val="3060"/>
              <a:buChar char="•"/>
            </a:pPr>
            <a:r>
              <a:rPr lang="en-US"/>
              <a:t>To prevent this from happening, we can simply stop the algorithm at a particular depth. </a:t>
            </a:r>
            <a:endParaRPr/>
          </a:p>
          <a:p>
            <a:pPr marL="182880" lvl="0" indent="-194310" algn="l" rtl="0">
              <a:spcBef>
                <a:spcPts val="3120"/>
              </a:spcBef>
              <a:spcAft>
                <a:spcPts val="0"/>
              </a:spcAft>
              <a:buSzPts val="3060"/>
              <a:buChar char="•"/>
            </a:pPr>
            <a:r>
              <a:rPr lang="en-US"/>
              <a:t>But how do we determine the appropriate depth? </a:t>
            </a:r>
            <a:endParaRPr/>
          </a:p>
        </p:txBody>
      </p:sp>
      <p:sp>
        <p:nvSpPr>
          <p:cNvPr id="522" name="Google Shape;522;p4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Variance vs Bias</a:t>
            </a:r>
            <a:endParaRPr/>
          </a:p>
        </p:txBody>
      </p:sp>
      <p:sp>
        <p:nvSpPr>
          <p:cNvPr id="528" name="Google Shape;528;p44"/>
          <p:cNvSpPr txBox="1">
            <a:spLocks noGrp="1"/>
          </p:cNvSpPr>
          <p:nvPr>
            <p:ph type="body" idx="1"/>
          </p:nvPr>
        </p:nvSpPr>
        <p:spPr>
          <a:xfrm>
            <a:off x="641239" y="997458"/>
            <a:ext cx="11093561" cy="5250942"/>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1955"/>
              <a:buChar char="•"/>
            </a:pPr>
            <a:r>
              <a:rPr lang="en-US" sz="2300" dirty="0"/>
              <a:t>We make some observations about our models: </a:t>
            </a:r>
            <a:endParaRPr dirty="0"/>
          </a:p>
          <a:p>
            <a:pPr marL="342900" lvl="0" indent="-342900" algn="l" rtl="0">
              <a:spcBef>
                <a:spcPts val="860"/>
              </a:spcBef>
              <a:spcAft>
                <a:spcPts val="0"/>
              </a:spcAft>
              <a:buSzPts val="1955"/>
              <a:buFont typeface="Arial"/>
              <a:buChar char="•"/>
            </a:pPr>
            <a:r>
              <a:rPr lang="en-US" sz="2300" b="1" dirty="0"/>
              <a:t>(High Bias) </a:t>
            </a:r>
            <a:r>
              <a:rPr lang="en-US" sz="2300" dirty="0"/>
              <a:t>A tree of </a:t>
            </a:r>
            <a:r>
              <a:rPr lang="en-US" altLang="zh-CN" sz="2300" dirty="0"/>
              <a:t>low</a:t>
            </a:r>
            <a:r>
              <a:rPr lang="zh-CN" altLang="en-US" sz="2300" dirty="0"/>
              <a:t> </a:t>
            </a:r>
            <a:r>
              <a:rPr lang="en-US" sz="2300" dirty="0"/>
              <a:t>depth is not a good fit for the training data - it’s unable to capture the nonlinear boundary separating the two classes. </a:t>
            </a:r>
            <a:endParaRPr dirty="0"/>
          </a:p>
          <a:p>
            <a:pPr marL="342900" lvl="0" indent="-342900" algn="l" rtl="0">
              <a:spcBef>
                <a:spcPts val="860"/>
              </a:spcBef>
              <a:spcAft>
                <a:spcPts val="0"/>
              </a:spcAft>
              <a:buSzPts val="1955"/>
              <a:buFont typeface="Arial"/>
              <a:buChar char="•"/>
            </a:pPr>
            <a:r>
              <a:rPr lang="en-US" sz="2300" b="1" dirty="0"/>
              <a:t>(Low Bias) </a:t>
            </a:r>
            <a:r>
              <a:rPr lang="en-US" sz="2300" dirty="0"/>
              <a:t>With an extremely high depth, we can obtain a model that correctly classifies all points on the boundary (by zig-zagging around each point). </a:t>
            </a:r>
            <a:endParaRPr dirty="0"/>
          </a:p>
          <a:p>
            <a:pPr marL="342900" lvl="0" indent="-342900" algn="l" rtl="0">
              <a:spcBef>
                <a:spcPts val="860"/>
              </a:spcBef>
              <a:spcAft>
                <a:spcPts val="0"/>
              </a:spcAft>
              <a:buSzPts val="1955"/>
              <a:buFont typeface="Arial"/>
              <a:buChar char="•"/>
            </a:pPr>
            <a:r>
              <a:rPr lang="en-US" sz="2300" b="1" dirty="0"/>
              <a:t>(Low Variance) </a:t>
            </a:r>
            <a:r>
              <a:rPr lang="en-US" sz="2300" dirty="0"/>
              <a:t>The tree of </a:t>
            </a:r>
            <a:r>
              <a:rPr lang="en-US" altLang="zh-CN" sz="2300" dirty="0"/>
              <a:t>low</a:t>
            </a:r>
            <a:r>
              <a:rPr lang="zh-CN" altLang="en-US" sz="2300" dirty="0"/>
              <a:t> </a:t>
            </a:r>
            <a:r>
              <a:rPr lang="en-US" sz="2300" dirty="0"/>
              <a:t>depth is robust to slight perturbations in the training data - the square carved out by the model is stable if you move the points a bit. </a:t>
            </a:r>
            <a:endParaRPr dirty="0"/>
          </a:p>
          <a:p>
            <a:pPr marL="342900" lvl="0" indent="-342900" algn="l" rtl="0">
              <a:spcBef>
                <a:spcPts val="860"/>
              </a:spcBef>
              <a:spcAft>
                <a:spcPts val="0"/>
              </a:spcAft>
              <a:buSzPts val="1955"/>
              <a:buFont typeface="Arial"/>
              <a:buChar char="•"/>
            </a:pPr>
            <a:r>
              <a:rPr lang="en-US" sz="2300" b="1" dirty="0"/>
              <a:t>(High Variance) </a:t>
            </a:r>
            <a:r>
              <a:rPr lang="en-US" sz="2300" dirty="0"/>
              <a:t>Trees of high depth are sensitive to perturbations in the training data, especially to changes in the boundary points. </a:t>
            </a:r>
            <a:endParaRPr dirty="0"/>
          </a:p>
          <a:p>
            <a:pPr marL="182880" lvl="0" indent="-182880" algn="l" rtl="0">
              <a:spcBef>
                <a:spcPts val="860"/>
              </a:spcBef>
              <a:spcAft>
                <a:spcPts val="0"/>
              </a:spcAft>
              <a:buSzPts val="1955"/>
              <a:buChar char="•"/>
            </a:pPr>
            <a:r>
              <a:rPr lang="en-US" sz="2300" dirty="0"/>
              <a:t>Not surprisingly, complex trees have low bias (able to capture more complex geometry in the data) but high variance (can overfit). Complex trees are also harder to interpret and more computationally expensive to train. </a:t>
            </a:r>
            <a:endParaRPr sz="2300" dirty="0"/>
          </a:p>
        </p:txBody>
      </p:sp>
      <p:sp>
        <p:nvSpPr>
          <p:cNvPr id="529" name="Google Shape;529;p4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Geometry of Data</a:t>
            </a:r>
            <a:endParaRPr/>
          </a:p>
        </p:txBody>
      </p:sp>
      <p:sp>
        <p:nvSpPr>
          <p:cNvPr id="73" name="Google Shape;73;p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a:t>
            </a:fld>
            <a:endParaRPr/>
          </a:p>
        </p:txBody>
      </p:sp>
      <p:pic>
        <p:nvPicPr>
          <p:cNvPr id="74" name="Google Shape;74;p5"/>
          <p:cNvPicPr preferRelativeResize="0"/>
          <p:nvPr/>
        </p:nvPicPr>
        <p:blipFill rotWithShape="1">
          <a:blip r:embed="rId3">
            <a:alphaModFix/>
          </a:blip>
          <a:srcRect/>
          <a:stretch/>
        </p:blipFill>
        <p:spPr>
          <a:xfrm>
            <a:off x="2526732" y="2569604"/>
            <a:ext cx="5938146" cy="3632492"/>
          </a:xfrm>
          <a:prstGeom prst="rect">
            <a:avLst/>
          </a:prstGeom>
          <a:noFill/>
          <a:ln>
            <a:noFill/>
          </a:ln>
        </p:spPr>
      </p:pic>
      <p:cxnSp>
        <p:nvCxnSpPr>
          <p:cNvPr id="75" name="Google Shape;75;p5"/>
          <p:cNvCxnSpPr/>
          <p:nvPr/>
        </p:nvCxnSpPr>
        <p:spPr>
          <a:xfrm rot="10800000" flipH="1">
            <a:off x="4081346" y="3612995"/>
            <a:ext cx="4148254" cy="1761893"/>
          </a:xfrm>
          <a:prstGeom prst="straightConnector1">
            <a:avLst/>
          </a:prstGeom>
          <a:noFill/>
          <a:ln w="26425" cap="flat" cmpd="sng">
            <a:solidFill>
              <a:schemeClr val="accent1"/>
            </a:solidFill>
            <a:prstDash val="solid"/>
            <a:round/>
            <a:headEnd type="none" w="sm" len="sm"/>
            <a:tailEnd type="none" w="sm" len="sm"/>
          </a:ln>
        </p:spPr>
      </p:cxnSp>
      <p:sp>
        <p:nvSpPr>
          <p:cNvPr id="3" name="Content Placeholder 2">
            <a:extLst>
              <a:ext uri="{FF2B5EF4-FFF2-40B4-BE49-F238E27FC236}">
                <a16:creationId xmlns:a16="http://schemas.microsoft.com/office/drawing/2014/main" id="{DE27B14C-C132-A556-46B5-CC0BF4BED941}"/>
              </a:ext>
            </a:extLst>
          </p:cNvPr>
          <p:cNvSpPr>
            <a:spLocks noGrp="1"/>
          </p:cNvSpPr>
          <p:nvPr>
            <p:ph idx="1"/>
          </p:nvPr>
        </p:nvSpPr>
        <p:spPr/>
        <p:txBody>
          <a:bodyPr/>
          <a:lstStyle/>
          <a:p>
            <a:r>
              <a:rPr lang="en-US" altLang="zh-CN" dirty="0"/>
              <a:t>The</a:t>
            </a:r>
            <a:r>
              <a:rPr lang="zh-CN" altLang="en-US" dirty="0"/>
              <a:t> </a:t>
            </a:r>
            <a:r>
              <a:rPr lang="en-US" altLang="zh-CN" dirty="0"/>
              <a:t>decision</a:t>
            </a:r>
            <a:r>
              <a:rPr lang="zh-CN" altLang="en-US" dirty="0"/>
              <a:t> </a:t>
            </a:r>
            <a:r>
              <a:rPr lang="en-US" altLang="zh-CN" dirty="0"/>
              <a:t>boundary</a:t>
            </a:r>
            <a:r>
              <a:rPr lang="zh-CN" altLang="en-US" dirty="0"/>
              <a:t> </a:t>
            </a:r>
            <a:r>
              <a:rPr lang="en-US" altLang="zh-CN" dirty="0"/>
              <a:t>of</a:t>
            </a:r>
            <a:r>
              <a:rPr lang="zh-CN" altLang="en-US" dirty="0"/>
              <a:t> </a:t>
            </a:r>
            <a:r>
              <a:rPr lang="en-US" altLang="zh-CN" dirty="0"/>
              <a:t>logistic</a:t>
            </a:r>
            <a:r>
              <a:rPr lang="zh-CN" altLang="en-US" dirty="0"/>
              <a:t> </a:t>
            </a:r>
            <a:r>
              <a:rPr lang="en-US" altLang="zh-CN" dirty="0"/>
              <a:t>regression</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ltLang="zh-CN" dirty="0"/>
              <a:t>Recall:</a:t>
            </a:r>
            <a:r>
              <a:rPr lang="zh-CN" altLang="en-US" dirty="0"/>
              <a:t> </a:t>
            </a:r>
            <a:r>
              <a:rPr lang="en-US" dirty="0"/>
              <a:t>Guideline of Splitting </a:t>
            </a:r>
            <a:endParaRPr dirty="0"/>
          </a:p>
        </p:txBody>
      </p:sp>
      <p:sp>
        <p:nvSpPr>
          <p:cNvPr id="227" name="Google Shape;227;p1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50</a:t>
            </a:fld>
            <a:endParaRPr/>
          </a:p>
        </p:txBody>
      </p:sp>
      <p:pic>
        <p:nvPicPr>
          <p:cNvPr id="228" name="Google Shape;228;p17"/>
          <p:cNvPicPr preferRelativeResize="0"/>
          <p:nvPr/>
        </p:nvPicPr>
        <p:blipFill rotWithShape="1">
          <a:blip r:embed="rId3">
            <a:alphaModFix/>
          </a:blip>
          <a:srcRect/>
          <a:stretch/>
        </p:blipFill>
        <p:spPr>
          <a:xfrm>
            <a:off x="752665" y="1418334"/>
            <a:ext cx="11134535" cy="5204656"/>
          </a:xfrm>
          <a:prstGeom prst="rect">
            <a:avLst/>
          </a:prstGeom>
          <a:noFill/>
          <a:ln>
            <a:noFill/>
          </a:ln>
        </p:spPr>
      </p:pic>
    </p:spTree>
    <p:extLst>
      <p:ext uri="{BB962C8B-B14F-4D97-AF65-F5344CB8AC3E}">
        <p14:creationId xmlns:p14="http://schemas.microsoft.com/office/powerpoint/2010/main" val="2654871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Stopping Conditions</a:t>
            </a:r>
            <a:endParaRPr/>
          </a:p>
        </p:txBody>
      </p:sp>
      <p:sp>
        <p:nvSpPr>
          <p:cNvPr id="535" name="Google Shape;535;p45"/>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380"/>
              <a:buChar char="•"/>
            </a:pPr>
            <a:r>
              <a:rPr lang="en-US" sz="2800"/>
              <a:t>Common simple stopping conditions: </a:t>
            </a:r>
            <a:endParaRPr/>
          </a:p>
          <a:p>
            <a:pPr marL="342900" lvl="0" indent="-342900" algn="l" rtl="0">
              <a:spcBef>
                <a:spcPts val="1760"/>
              </a:spcBef>
              <a:spcAft>
                <a:spcPts val="0"/>
              </a:spcAft>
              <a:buSzPts val="2380"/>
              <a:buFont typeface="Arial"/>
              <a:buChar char="•"/>
            </a:pPr>
            <a:r>
              <a:rPr lang="en-US" sz="2800"/>
              <a:t>Don’t split a region if all instances in the region belong to the same class.</a:t>
            </a:r>
            <a:endParaRPr/>
          </a:p>
          <a:p>
            <a:pPr marL="342900" lvl="0" indent="-342900" algn="l" rtl="0">
              <a:spcBef>
                <a:spcPts val="1760"/>
              </a:spcBef>
              <a:spcAft>
                <a:spcPts val="0"/>
              </a:spcAft>
              <a:buSzPts val="2380"/>
              <a:buFont typeface="Arial"/>
              <a:buChar char="•"/>
            </a:pPr>
            <a:r>
              <a:rPr lang="en-US" sz="2800"/>
              <a:t>Don’t split a region if the number of instances in the sub-region will fall below pre-defined threshold (</a:t>
            </a:r>
            <a:r>
              <a:rPr lang="en-US" sz="2800" b="1"/>
              <a:t>min_samples_leaf</a:t>
            </a:r>
            <a:r>
              <a:rPr lang="en-US" sz="2800"/>
              <a:t>). </a:t>
            </a:r>
            <a:endParaRPr/>
          </a:p>
          <a:p>
            <a:pPr marL="342900" lvl="0" indent="-342900" algn="l" rtl="0">
              <a:spcBef>
                <a:spcPts val="1760"/>
              </a:spcBef>
              <a:spcAft>
                <a:spcPts val="0"/>
              </a:spcAft>
              <a:buSzPts val="2380"/>
              <a:buFont typeface="Arial"/>
              <a:buChar char="•"/>
            </a:pPr>
            <a:r>
              <a:rPr lang="en-US" sz="2800"/>
              <a:t>Don’t split a region if the total number of leaves in the tree will exceed pre-defined threshold. </a:t>
            </a:r>
            <a:endParaRPr/>
          </a:p>
          <a:p>
            <a:pPr marL="182880" lvl="0" indent="-182880" algn="l" rtl="0">
              <a:spcBef>
                <a:spcPts val="1760"/>
              </a:spcBef>
              <a:spcAft>
                <a:spcPts val="0"/>
              </a:spcAft>
              <a:buSzPts val="2380"/>
              <a:buChar char="•"/>
            </a:pPr>
            <a:r>
              <a:rPr lang="en-US" sz="2800"/>
              <a:t>The appropriate thresholds can be determined by evaluating the model on a held-out data set or, better yet, via cross-validation. </a:t>
            </a:r>
            <a:endParaRPr sz="2800"/>
          </a:p>
        </p:txBody>
      </p:sp>
      <p:sp>
        <p:nvSpPr>
          <p:cNvPr id="536" name="Google Shape;536;p4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8A95-6ECE-8E1D-FCBC-74D085F2CC80}"/>
              </a:ext>
            </a:extLst>
          </p:cNvPr>
          <p:cNvSpPr>
            <a:spLocks noGrp="1"/>
          </p:cNvSpPr>
          <p:nvPr>
            <p:ph type="title"/>
          </p:nvPr>
        </p:nvSpPr>
        <p:spPr/>
        <p:txBody>
          <a:bodyPr/>
          <a:lstStyle/>
          <a:p>
            <a:r>
              <a:rPr lang="en-US" dirty="0"/>
              <a:t>Stopping Conditions</a:t>
            </a:r>
          </a:p>
        </p:txBody>
      </p:sp>
      <p:sp>
        <p:nvSpPr>
          <p:cNvPr id="3" name="Content Placeholder 2">
            <a:extLst>
              <a:ext uri="{FF2B5EF4-FFF2-40B4-BE49-F238E27FC236}">
                <a16:creationId xmlns:a16="http://schemas.microsoft.com/office/drawing/2014/main" id="{40DB28B1-E81C-DA7D-FC4D-28AEDC227469}"/>
              </a:ext>
            </a:extLst>
          </p:cNvPr>
          <p:cNvSpPr>
            <a:spLocks noGrp="1"/>
          </p:cNvSpPr>
          <p:nvPr>
            <p:ph idx="1"/>
          </p:nvPr>
        </p:nvSpPr>
        <p:spPr/>
        <p:txBody>
          <a:bodyPr>
            <a:normAutofit/>
          </a:bodyPr>
          <a:lstStyle/>
          <a:p>
            <a:r>
              <a:rPr lang="en-US" dirty="0"/>
              <a:t>More restrictive stopping conditions:</a:t>
            </a:r>
          </a:p>
          <a:p>
            <a:pPr lvl="1"/>
            <a:r>
              <a:rPr lang="en-US" dirty="0"/>
              <a:t>Compute the </a:t>
            </a:r>
            <a:r>
              <a:rPr lang="en-US" dirty="0">
                <a:solidFill>
                  <a:srgbClr val="FF0000"/>
                </a:solidFill>
              </a:rPr>
              <a:t>gain in purity</a:t>
            </a:r>
            <a:r>
              <a:rPr lang="zh-CN" altLang="en-US" dirty="0"/>
              <a:t> </a:t>
            </a:r>
            <a:r>
              <a:rPr lang="en-US" dirty="0"/>
              <a:t>of splitting a region R into R1​ and R2:</a:t>
            </a:r>
          </a:p>
          <a:p>
            <a:endParaRPr lang="en-US" dirty="0"/>
          </a:p>
          <a:p>
            <a:endParaRPr lang="en-US" dirty="0"/>
          </a:p>
          <a:p>
            <a:r>
              <a:rPr lang="en-US" dirty="0"/>
              <a:t>m is a metric like entropy. Don’t split if the gain is less than some pre-defined threshold (</a:t>
            </a:r>
            <a:r>
              <a:rPr lang="en-US" b="1" dirty="0" err="1"/>
              <a:t>min_impurity_decrease</a:t>
            </a:r>
            <a:r>
              <a:rPr lang="en-US" dirty="0"/>
              <a:t>).</a:t>
            </a:r>
          </a:p>
        </p:txBody>
      </p:sp>
      <p:sp>
        <p:nvSpPr>
          <p:cNvPr id="5" name="Google Shape;542;p46">
            <a:extLst>
              <a:ext uri="{FF2B5EF4-FFF2-40B4-BE49-F238E27FC236}">
                <a16:creationId xmlns:a16="http://schemas.microsoft.com/office/drawing/2014/main" id="{3EBEDD78-06FF-2646-9FF4-47AF25B7116B}"/>
              </a:ext>
            </a:extLst>
          </p:cNvPr>
          <p:cNvSpPr txBox="1">
            <a:spLocks/>
          </p:cNvSpPr>
          <p:nvPr/>
        </p:nvSpPr>
        <p:spPr>
          <a:xfrm>
            <a:off x="1529697" y="2350093"/>
            <a:ext cx="8648344" cy="948583"/>
          </a:xfrm>
          <a:prstGeom prst="rect">
            <a:avLst/>
          </a:prstGeom>
          <a:blipFill rotWithShape="1">
            <a:blip r:embed="rId2">
              <a:alphaModFix/>
            </a:blip>
            <a:stretch>
              <a:fillRect l="-12113" t="-287128" r="-10044" b="-180181"/>
            </a:stretch>
          </a:blipFill>
          <a:ln>
            <a:noFill/>
          </a:ln>
        </p:spPr>
        <p:txBody>
          <a:bodyPr spcFirstLastPara="1" vert="horz" wrap="square" lIns="91425" tIns="45700" rIns="91425" bIns="45700" rtlCol="0" anchor="t" anchorCtr="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2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800" kern="1200">
                <a:solidFill>
                  <a:srgbClr val="002060"/>
                </a:solidFill>
                <a:effectLst/>
                <a:latin typeface="Tahoma" pitchFamily="34" charset="0"/>
                <a:ea typeface="Tahoma" pitchFamily="34" charset="0"/>
                <a:cs typeface="Tahoma" pitchFamily="34" charset="0"/>
              </a:defRPr>
            </a:lvl2pPr>
            <a:lvl3pPr marL="731520" indent="-182880" algn="l" defTabSz="914400" rtl="0" eaLnBrk="1" latinLnBrk="0" hangingPunct="1">
              <a:spcBef>
                <a:spcPct val="20000"/>
              </a:spcBef>
              <a:buClr>
                <a:schemeClr val="accent1"/>
              </a:buClr>
              <a:buSzPct val="90000"/>
              <a:buFont typeface="Arial" pitchFamily="34" charset="0"/>
              <a:buChar char="•"/>
              <a:defRPr sz="24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spcBef>
                <a:spcPts val="0"/>
              </a:spcBef>
              <a:buSzPts val="3060"/>
              <a:buFont typeface="Arial" pitchFamily="34" charset="0"/>
              <a:buNone/>
            </a:pPr>
            <a:r>
              <a:rPr lang="en-US"/>
              <a:t> </a:t>
            </a:r>
            <a:endParaRPr lang="en-US" dirty="0"/>
          </a:p>
        </p:txBody>
      </p:sp>
    </p:spTree>
    <p:extLst>
      <p:ext uri="{BB962C8B-B14F-4D97-AF65-F5344CB8AC3E}">
        <p14:creationId xmlns:p14="http://schemas.microsoft.com/office/powerpoint/2010/main" val="796749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4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Alternative to Using Stopping Conditions</a:t>
            </a:r>
            <a:endParaRPr/>
          </a:p>
        </p:txBody>
      </p:sp>
      <p:sp>
        <p:nvSpPr>
          <p:cNvPr id="549" name="Google Shape;549;p47"/>
          <p:cNvSpPr txBox="1">
            <a:spLocks noGrp="1"/>
          </p:cNvSpPr>
          <p:nvPr>
            <p:ph type="body" idx="1"/>
          </p:nvPr>
        </p:nvSpPr>
        <p:spPr>
          <a:xfrm>
            <a:off x="833415" y="1177758"/>
            <a:ext cx="10327008" cy="4415322"/>
          </a:xfrm>
          <a:prstGeom prst="rect">
            <a:avLst/>
          </a:prstGeom>
          <a:noFill/>
          <a:ln>
            <a:noFill/>
          </a:ln>
        </p:spPr>
        <p:txBody>
          <a:bodyPr spcFirstLastPara="1" wrap="square" lIns="91425" tIns="45700" rIns="91425" bIns="45700" anchor="t" anchorCtr="0">
            <a:normAutofit fontScale="92500" lnSpcReduction="10000"/>
          </a:bodyPr>
          <a:lstStyle/>
          <a:p>
            <a:pPr marL="182880" lvl="0" indent="-179736" algn="l" rtl="0">
              <a:spcBef>
                <a:spcPts val="0"/>
              </a:spcBef>
              <a:spcAft>
                <a:spcPts val="0"/>
              </a:spcAft>
              <a:buSzPct val="85000"/>
              <a:buChar char="•"/>
            </a:pPr>
            <a:r>
              <a:rPr lang="en-US" dirty="0"/>
              <a:t>What is the major issue with pre-specifying a stopping condition?</a:t>
            </a:r>
            <a:endParaRPr dirty="0"/>
          </a:p>
          <a:p>
            <a:pPr marL="1200120" lvl="1" indent="-457199" algn="l" rtl="0">
              <a:spcBef>
                <a:spcPts val="1718"/>
              </a:spcBef>
              <a:spcAft>
                <a:spcPts val="0"/>
              </a:spcAft>
              <a:buSzPct val="85000"/>
              <a:buFont typeface="Arial"/>
              <a:buChar char="•"/>
            </a:pPr>
            <a:r>
              <a:rPr lang="en-US" altLang="zh-CN" dirty="0"/>
              <a:t>Y</a:t>
            </a:r>
            <a:r>
              <a:rPr lang="en-US" sz="2800" dirty="0"/>
              <a:t>ou may stop too early or stop too late.</a:t>
            </a:r>
            <a:endParaRPr dirty="0"/>
          </a:p>
          <a:p>
            <a:pPr marL="182880" lvl="0" indent="-179736" algn="l" rtl="0">
              <a:spcBef>
                <a:spcPts val="1866"/>
              </a:spcBef>
              <a:spcAft>
                <a:spcPts val="0"/>
              </a:spcAft>
              <a:buSzPct val="85000"/>
              <a:buChar char="•"/>
            </a:pPr>
            <a:r>
              <a:rPr lang="en-US" dirty="0"/>
              <a:t>How can we fix this issue?</a:t>
            </a:r>
            <a:endParaRPr dirty="0"/>
          </a:p>
          <a:p>
            <a:pPr marL="1200120" lvl="1" indent="-457199" algn="l" rtl="0">
              <a:spcBef>
                <a:spcPts val="1718"/>
              </a:spcBef>
              <a:spcAft>
                <a:spcPts val="0"/>
              </a:spcAft>
              <a:buSzPct val="85000"/>
              <a:buFont typeface="Arial"/>
              <a:buChar char="•"/>
            </a:pPr>
            <a:r>
              <a:rPr lang="en-US" altLang="zh-CN" dirty="0"/>
              <a:t>C</a:t>
            </a:r>
            <a:r>
              <a:rPr lang="en-US" sz="2800" dirty="0"/>
              <a:t>hoose several stopping criterion (set minimal Gain(</a:t>
            </a:r>
            <a:r>
              <a:rPr lang="en-US" sz="2800" i="1" dirty="0"/>
              <a:t>R</a:t>
            </a:r>
            <a:r>
              <a:rPr lang="en-US" sz="2800" dirty="0"/>
              <a:t>) at various levels) and cross-validate which is the best.</a:t>
            </a:r>
            <a:endParaRPr dirty="0"/>
          </a:p>
          <a:p>
            <a:pPr marL="182880" lvl="0" indent="-179736" algn="l" rtl="0">
              <a:spcBef>
                <a:spcPts val="1866"/>
              </a:spcBef>
              <a:spcAft>
                <a:spcPts val="0"/>
              </a:spcAft>
              <a:buSzPct val="85000"/>
              <a:buChar char="•"/>
            </a:pPr>
            <a:r>
              <a:rPr lang="en-US" dirty="0"/>
              <a:t>What is an alternative approach to this issue?</a:t>
            </a:r>
            <a:endParaRPr dirty="0"/>
          </a:p>
          <a:p>
            <a:pPr marL="1200120" lvl="1" indent="-457199" algn="l" rtl="0">
              <a:spcBef>
                <a:spcPts val="1718"/>
              </a:spcBef>
              <a:spcAft>
                <a:spcPts val="0"/>
              </a:spcAft>
              <a:buSzPct val="85000"/>
              <a:buFont typeface="Arial"/>
              <a:buChar char="•"/>
            </a:pPr>
            <a:r>
              <a:rPr lang="en-US" sz="2800" dirty="0"/>
              <a:t>Don’t stop.  Instead prune back!</a:t>
            </a:r>
            <a:endParaRPr dirty="0"/>
          </a:p>
        </p:txBody>
      </p:sp>
      <p:sp>
        <p:nvSpPr>
          <p:cNvPr id="550" name="Google Shape;550;p4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What is pruning?</a:t>
            </a:r>
            <a:endParaRPr/>
          </a:p>
        </p:txBody>
      </p:sp>
      <p:pic>
        <p:nvPicPr>
          <p:cNvPr id="556" name="Google Shape;556;p48" descr="A picture containing branch, twig, tree, plant&#10;&#10;Description automatically generated"/>
          <p:cNvPicPr preferRelativeResize="0">
            <a:picLocks noGrp="1"/>
          </p:cNvPicPr>
          <p:nvPr>
            <p:ph type="body" idx="1"/>
          </p:nvPr>
        </p:nvPicPr>
        <p:blipFill rotWithShape="1">
          <a:blip r:embed="rId3">
            <a:alphaModFix/>
          </a:blip>
          <a:srcRect/>
          <a:stretch/>
        </p:blipFill>
        <p:spPr>
          <a:xfrm>
            <a:off x="1303457" y="2105252"/>
            <a:ext cx="9585085" cy="3517879"/>
          </a:xfrm>
          <a:prstGeom prst="rect">
            <a:avLst/>
          </a:prstGeom>
          <a:noFill/>
          <a:ln>
            <a:noFill/>
          </a:ln>
        </p:spPr>
      </p:pic>
      <p:sp>
        <p:nvSpPr>
          <p:cNvPr id="557" name="Google Shape;557;p4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54</a:t>
            </a:fld>
            <a:endParaRPr>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To Hot Dog or Not Hot Dog…</a:t>
            </a:r>
            <a:endParaRPr/>
          </a:p>
        </p:txBody>
      </p:sp>
      <p:pic>
        <p:nvPicPr>
          <p:cNvPr id="563" name="Google Shape;563;p49"/>
          <p:cNvPicPr preferRelativeResize="0">
            <a:picLocks noGrp="1"/>
          </p:cNvPicPr>
          <p:nvPr>
            <p:ph type="body" idx="1"/>
          </p:nvPr>
        </p:nvPicPr>
        <p:blipFill rotWithShape="1">
          <a:blip r:embed="rId3">
            <a:alphaModFix/>
          </a:blip>
          <a:srcRect/>
          <a:stretch/>
        </p:blipFill>
        <p:spPr>
          <a:xfrm>
            <a:off x="2403057" y="1084262"/>
            <a:ext cx="2465599" cy="4689475"/>
          </a:xfrm>
          <a:prstGeom prst="rect">
            <a:avLst/>
          </a:prstGeom>
          <a:noFill/>
          <a:ln>
            <a:noFill/>
          </a:ln>
        </p:spPr>
      </p:pic>
      <p:sp>
        <p:nvSpPr>
          <p:cNvPr id="564" name="Google Shape;564;p4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55</a:t>
            </a:fld>
            <a:endParaRPr/>
          </a:p>
        </p:txBody>
      </p:sp>
      <p:pic>
        <p:nvPicPr>
          <p:cNvPr id="565" name="Google Shape;565;p49"/>
          <p:cNvPicPr preferRelativeResize="0"/>
          <p:nvPr/>
        </p:nvPicPr>
        <p:blipFill rotWithShape="1">
          <a:blip r:embed="rId4">
            <a:alphaModFix/>
          </a:blip>
          <a:srcRect/>
          <a:stretch/>
        </p:blipFill>
        <p:spPr>
          <a:xfrm>
            <a:off x="2418297" y="1084262"/>
            <a:ext cx="2578410" cy="4783137"/>
          </a:xfrm>
          <a:prstGeom prst="rect">
            <a:avLst/>
          </a:prstGeom>
          <a:noFill/>
          <a:ln>
            <a:noFill/>
          </a:ln>
        </p:spPr>
      </p:pic>
      <p:pic>
        <p:nvPicPr>
          <p:cNvPr id="566" name="Google Shape;566;p49"/>
          <p:cNvPicPr preferRelativeResize="0"/>
          <p:nvPr/>
        </p:nvPicPr>
        <p:blipFill rotWithShape="1">
          <a:blip r:embed="rId5">
            <a:alphaModFix/>
          </a:blip>
          <a:srcRect/>
          <a:stretch/>
        </p:blipFill>
        <p:spPr>
          <a:xfrm>
            <a:off x="6851650" y="1084262"/>
            <a:ext cx="2603500" cy="4902200"/>
          </a:xfrm>
          <a:prstGeom prst="rect">
            <a:avLst/>
          </a:prstGeom>
          <a:noFill/>
          <a:ln>
            <a:noFill/>
          </a:ln>
        </p:spPr>
      </p:pic>
      <p:pic>
        <p:nvPicPr>
          <p:cNvPr id="567" name="Google Shape;567;p49"/>
          <p:cNvPicPr preferRelativeResize="0"/>
          <p:nvPr/>
        </p:nvPicPr>
        <p:blipFill rotWithShape="1">
          <a:blip r:embed="rId6">
            <a:alphaModFix/>
          </a:blip>
          <a:srcRect/>
          <a:stretch/>
        </p:blipFill>
        <p:spPr>
          <a:xfrm>
            <a:off x="6915150" y="1084262"/>
            <a:ext cx="2476500" cy="487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5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Hot Dog or Not</a:t>
            </a:r>
            <a:endParaRPr/>
          </a:p>
        </p:txBody>
      </p:sp>
      <p:sp>
        <p:nvSpPr>
          <p:cNvPr id="573" name="Google Shape;573;p5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56</a:t>
            </a:fld>
            <a:endParaRPr/>
          </a:p>
        </p:txBody>
      </p:sp>
      <p:sp>
        <p:nvSpPr>
          <p:cNvPr id="574" name="Google Shape;574;p50"/>
          <p:cNvSpPr txBox="1"/>
          <p:nvPr/>
        </p:nvSpPr>
        <p:spPr>
          <a:xfrm>
            <a:off x="8496121" y="1227544"/>
            <a:ext cx="1426994" cy="338554"/>
          </a:xfrm>
          <a:prstGeom prst="rect">
            <a:avLst/>
          </a:prstGeom>
          <a:blipFill rotWithShape="1">
            <a:blip r:embed="rId3">
              <a:alphaModFix/>
            </a:blip>
            <a:stretch>
              <a:fillRect l="-1673" t="-1638" b="-14753"/>
            </a:stretch>
          </a:blip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75" name="Google Shape;575;p50"/>
          <p:cNvSpPr txBox="1"/>
          <p:nvPr/>
        </p:nvSpPr>
        <p:spPr>
          <a:xfrm>
            <a:off x="7536579" y="2190296"/>
            <a:ext cx="1531188" cy="338554"/>
          </a:xfrm>
          <a:prstGeom prst="rect">
            <a:avLst/>
          </a:prstGeom>
          <a:blipFill rotWithShape="1">
            <a:blip r:embed="rId4">
              <a:alphaModFix/>
            </a:blip>
            <a:stretch>
              <a:fillRect l="-1175" t="-1666" r="-782" b="-1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576" name="Google Shape;576;p50"/>
          <p:cNvCxnSpPr>
            <a:stCxn id="574" idx="2"/>
            <a:endCxn id="575" idx="0"/>
          </p:cNvCxnSpPr>
          <p:nvPr/>
        </p:nvCxnSpPr>
        <p:spPr>
          <a:xfrm flipH="1">
            <a:off x="8302118" y="1566098"/>
            <a:ext cx="907500" cy="624300"/>
          </a:xfrm>
          <a:prstGeom prst="straightConnector1">
            <a:avLst/>
          </a:prstGeom>
          <a:noFill/>
          <a:ln w="38100" cap="flat" cmpd="sng">
            <a:solidFill>
              <a:schemeClr val="dk1"/>
            </a:solidFill>
            <a:prstDash val="solid"/>
            <a:round/>
            <a:headEnd type="none" w="sm" len="sm"/>
            <a:tailEnd type="triangle" w="med" len="med"/>
          </a:ln>
        </p:spPr>
      </p:cxnSp>
      <p:sp>
        <p:nvSpPr>
          <p:cNvPr id="577" name="Google Shape;577;p50"/>
          <p:cNvSpPr txBox="1"/>
          <p:nvPr/>
        </p:nvSpPr>
        <p:spPr>
          <a:xfrm>
            <a:off x="8317970" y="1655947"/>
            <a:ext cx="491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p:txBody>
      </p:sp>
      <p:cxnSp>
        <p:nvCxnSpPr>
          <p:cNvPr id="578" name="Google Shape;578;p50"/>
          <p:cNvCxnSpPr>
            <a:stCxn id="574" idx="2"/>
          </p:cNvCxnSpPr>
          <p:nvPr/>
        </p:nvCxnSpPr>
        <p:spPr>
          <a:xfrm>
            <a:off x="9209618" y="1566098"/>
            <a:ext cx="1038900" cy="624300"/>
          </a:xfrm>
          <a:prstGeom prst="straightConnector1">
            <a:avLst/>
          </a:prstGeom>
          <a:noFill/>
          <a:ln w="38100" cap="flat" cmpd="sng">
            <a:solidFill>
              <a:schemeClr val="dk1"/>
            </a:solidFill>
            <a:prstDash val="solid"/>
            <a:round/>
            <a:headEnd type="none" w="sm" len="sm"/>
            <a:tailEnd type="triangle" w="med" len="med"/>
          </a:ln>
        </p:spPr>
      </p:cxnSp>
      <p:sp>
        <p:nvSpPr>
          <p:cNvPr id="579" name="Google Shape;579;p50"/>
          <p:cNvSpPr txBox="1"/>
          <p:nvPr/>
        </p:nvSpPr>
        <p:spPr>
          <a:xfrm>
            <a:off x="9836198" y="1655947"/>
            <a:ext cx="428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p:txBody>
      </p:sp>
      <p:pic>
        <p:nvPicPr>
          <p:cNvPr id="580" name="Google Shape;580;p50"/>
          <p:cNvPicPr preferRelativeResize="0"/>
          <p:nvPr/>
        </p:nvPicPr>
        <p:blipFill rotWithShape="1">
          <a:blip r:embed="rId5">
            <a:alphaModFix/>
          </a:blip>
          <a:srcRect/>
          <a:stretch/>
        </p:blipFill>
        <p:spPr>
          <a:xfrm>
            <a:off x="6024381" y="4254827"/>
            <a:ext cx="629390" cy="707380"/>
          </a:xfrm>
          <a:prstGeom prst="rect">
            <a:avLst/>
          </a:prstGeom>
          <a:noFill/>
          <a:ln>
            <a:noFill/>
          </a:ln>
        </p:spPr>
      </p:pic>
      <p:cxnSp>
        <p:nvCxnSpPr>
          <p:cNvPr id="581" name="Google Shape;581;p50"/>
          <p:cNvCxnSpPr/>
          <p:nvPr/>
        </p:nvCxnSpPr>
        <p:spPr>
          <a:xfrm rot="10800000">
            <a:off x="6096768" y="4301983"/>
            <a:ext cx="489090" cy="613068"/>
          </a:xfrm>
          <a:prstGeom prst="straightConnector1">
            <a:avLst/>
          </a:prstGeom>
          <a:noFill/>
          <a:ln w="57150" cap="flat" cmpd="sng">
            <a:solidFill>
              <a:srgbClr val="C00000"/>
            </a:solidFill>
            <a:prstDash val="solid"/>
            <a:round/>
            <a:headEnd type="none" w="sm" len="sm"/>
            <a:tailEnd type="none" w="sm" len="sm"/>
          </a:ln>
        </p:spPr>
      </p:cxnSp>
      <p:cxnSp>
        <p:nvCxnSpPr>
          <p:cNvPr id="582" name="Google Shape;582;p50"/>
          <p:cNvCxnSpPr/>
          <p:nvPr/>
        </p:nvCxnSpPr>
        <p:spPr>
          <a:xfrm rot="10800000" flipH="1">
            <a:off x="6128220" y="4283797"/>
            <a:ext cx="457638" cy="649440"/>
          </a:xfrm>
          <a:prstGeom prst="straightConnector1">
            <a:avLst/>
          </a:prstGeom>
          <a:noFill/>
          <a:ln w="57150" cap="flat" cmpd="sng">
            <a:solidFill>
              <a:srgbClr val="C00000"/>
            </a:solidFill>
            <a:prstDash val="solid"/>
            <a:round/>
            <a:headEnd type="none" w="sm" len="sm"/>
            <a:tailEnd type="none" w="sm" len="sm"/>
          </a:ln>
        </p:spPr>
      </p:cxnSp>
      <p:sp>
        <p:nvSpPr>
          <p:cNvPr id="583" name="Google Shape;583;p50"/>
          <p:cNvSpPr/>
          <p:nvPr/>
        </p:nvSpPr>
        <p:spPr>
          <a:xfrm>
            <a:off x="5982248" y="4190762"/>
            <a:ext cx="713656" cy="809489"/>
          </a:xfrm>
          <a:prstGeom prst="ellipse">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50"/>
          <p:cNvSpPr txBox="1"/>
          <p:nvPr/>
        </p:nvSpPr>
        <p:spPr>
          <a:xfrm>
            <a:off x="6660153" y="3158364"/>
            <a:ext cx="1475212" cy="338554"/>
          </a:xfrm>
          <a:prstGeom prst="rect">
            <a:avLst/>
          </a:prstGeom>
          <a:blipFill rotWithShape="1">
            <a:blip r:embed="rId6">
              <a:alphaModFix/>
            </a:blip>
            <a:stretch>
              <a:fillRect l="-1625" t="-1666" r="-406" b="-1666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585" name="Google Shape;585;p50"/>
          <p:cNvCxnSpPr>
            <a:endCxn id="584" idx="0"/>
          </p:cNvCxnSpPr>
          <p:nvPr/>
        </p:nvCxnSpPr>
        <p:spPr>
          <a:xfrm flipH="1">
            <a:off x="7397759" y="2534064"/>
            <a:ext cx="935400" cy="624300"/>
          </a:xfrm>
          <a:prstGeom prst="straightConnector1">
            <a:avLst/>
          </a:prstGeom>
          <a:noFill/>
          <a:ln w="38100" cap="flat" cmpd="sng">
            <a:solidFill>
              <a:schemeClr val="dk1"/>
            </a:solidFill>
            <a:prstDash val="solid"/>
            <a:round/>
            <a:headEnd type="none" w="sm" len="sm"/>
            <a:tailEnd type="triangle" w="med" len="med"/>
          </a:ln>
        </p:spPr>
      </p:cxnSp>
      <p:sp>
        <p:nvSpPr>
          <p:cNvPr id="586" name="Google Shape;586;p50"/>
          <p:cNvSpPr txBox="1"/>
          <p:nvPr/>
        </p:nvSpPr>
        <p:spPr>
          <a:xfrm>
            <a:off x="7441544" y="2624015"/>
            <a:ext cx="491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p:txBody>
      </p:sp>
      <p:cxnSp>
        <p:nvCxnSpPr>
          <p:cNvPr id="587" name="Google Shape;587;p50"/>
          <p:cNvCxnSpPr>
            <a:stCxn id="575" idx="2"/>
            <a:endCxn id="588" idx="0"/>
          </p:cNvCxnSpPr>
          <p:nvPr/>
        </p:nvCxnSpPr>
        <p:spPr>
          <a:xfrm>
            <a:off x="8302173" y="2528850"/>
            <a:ext cx="1798800" cy="670800"/>
          </a:xfrm>
          <a:prstGeom prst="straightConnector1">
            <a:avLst/>
          </a:prstGeom>
          <a:noFill/>
          <a:ln w="38100" cap="flat" cmpd="sng">
            <a:solidFill>
              <a:schemeClr val="dk1"/>
            </a:solidFill>
            <a:prstDash val="solid"/>
            <a:round/>
            <a:headEnd type="none" w="sm" len="sm"/>
            <a:tailEnd type="triangle" w="med" len="med"/>
          </a:ln>
        </p:spPr>
      </p:cxnSp>
      <p:sp>
        <p:nvSpPr>
          <p:cNvPr id="589" name="Google Shape;589;p50"/>
          <p:cNvSpPr txBox="1"/>
          <p:nvPr/>
        </p:nvSpPr>
        <p:spPr>
          <a:xfrm>
            <a:off x="9140924" y="2607181"/>
            <a:ext cx="428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p:txBody>
      </p:sp>
      <p:sp>
        <p:nvSpPr>
          <p:cNvPr id="588" name="Google Shape;588;p50"/>
          <p:cNvSpPr txBox="1"/>
          <p:nvPr/>
        </p:nvSpPr>
        <p:spPr>
          <a:xfrm>
            <a:off x="9363269" y="3199622"/>
            <a:ext cx="1475212" cy="338554"/>
          </a:xfrm>
          <a:prstGeom prst="rect">
            <a:avLst/>
          </a:prstGeom>
          <a:blipFill rotWithShape="1">
            <a:blip r:embed="rId7">
              <a:alphaModFix/>
            </a:blip>
            <a:stretch>
              <a:fillRect l="-1625" t="-1694" r="-406" b="-1864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cxnSp>
        <p:nvCxnSpPr>
          <p:cNvPr id="590" name="Google Shape;590;p50"/>
          <p:cNvCxnSpPr>
            <a:stCxn id="584" idx="2"/>
          </p:cNvCxnSpPr>
          <p:nvPr/>
        </p:nvCxnSpPr>
        <p:spPr>
          <a:xfrm flipH="1">
            <a:off x="6499559" y="3496918"/>
            <a:ext cx="898200" cy="650400"/>
          </a:xfrm>
          <a:prstGeom prst="straightConnector1">
            <a:avLst/>
          </a:prstGeom>
          <a:noFill/>
          <a:ln w="38100" cap="flat" cmpd="sng">
            <a:solidFill>
              <a:schemeClr val="dk1"/>
            </a:solidFill>
            <a:prstDash val="solid"/>
            <a:round/>
            <a:headEnd type="none" w="sm" len="sm"/>
            <a:tailEnd type="triangle" w="med" len="med"/>
          </a:ln>
        </p:spPr>
      </p:cxnSp>
      <p:sp>
        <p:nvSpPr>
          <p:cNvPr id="591" name="Google Shape;591;p50"/>
          <p:cNvSpPr txBox="1"/>
          <p:nvPr/>
        </p:nvSpPr>
        <p:spPr>
          <a:xfrm>
            <a:off x="6543450" y="3612875"/>
            <a:ext cx="491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p:txBody>
      </p:sp>
      <p:cxnSp>
        <p:nvCxnSpPr>
          <p:cNvPr id="592" name="Google Shape;592;p50"/>
          <p:cNvCxnSpPr>
            <a:stCxn id="584" idx="2"/>
          </p:cNvCxnSpPr>
          <p:nvPr/>
        </p:nvCxnSpPr>
        <p:spPr>
          <a:xfrm>
            <a:off x="7397759" y="3496918"/>
            <a:ext cx="954900" cy="632400"/>
          </a:xfrm>
          <a:prstGeom prst="straightConnector1">
            <a:avLst/>
          </a:prstGeom>
          <a:noFill/>
          <a:ln w="38100" cap="flat" cmpd="sng">
            <a:solidFill>
              <a:schemeClr val="dk1"/>
            </a:solidFill>
            <a:prstDash val="solid"/>
            <a:round/>
            <a:headEnd type="none" w="sm" len="sm"/>
            <a:tailEnd type="triangle" w="med" len="med"/>
          </a:ln>
        </p:spPr>
      </p:cxnSp>
      <p:sp>
        <p:nvSpPr>
          <p:cNvPr id="593" name="Google Shape;593;p50"/>
          <p:cNvSpPr txBox="1"/>
          <p:nvPr/>
        </p:nvSpPr>
        <p:spPr>
          <a:xfrm>
            <a:off x="8061678" y="3612875"/>
            <a:ext cx="428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p:txBody>
      </p:sp>
      <p:cxnSp>
        <p:nvCxnSpPr>
          <p:cNvPr id="594" name="Google Shape;594;p50"/>
          <p:cNvCxnSpPr>
            <a:stCxn id="588" idx="2"/>
          </p:cNvCxnSpPr>
          <p:nvPr/>
        </p:nvCxnSpPr>
        <p:spPr>
          <a:xfrm flipH="1">
            <a:off x="9535075" y="3538176"/>
            <a:ext cx="565800" cy="714600"/>
          </a:xfrm>
          <a:prstGeom prst="straightConnector1">
            <a:avLst/>
          </a:prstGeom>
          <a:noFill/>
          <a:ln w="38100" cap="flat" cmpd="sng">
            <a:solidFill>
              <a:schemeClr val="dk1"/>
            </a:solidFill>
            <a:prstDash val="solid"/>
            <a:round/>
            <a:headEnd type="none" w="sm" len="sm"/>
            <a:tailEnd type="triangle" w="med" len="med"/>
          </a:ln>
        </p:spPr>
      </p:cxnSp>
      <p:sp>
        <p:nvSpPr>
          <p:cNvPr id="595" name="Google Shape;595;p50"/>
          <p:cNvSpPr txBox="1"/>
          <p:nvPr/>
        </p:nvSpPr>
        <p:spPr>
          <a:xfrm>
            <a:off x="9237838" y="3668524"/>
            <a:ext cx="4912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yes</a:t>
            </a:r>
            <a:endParaRPr/>
          </a:p>
        </p:txBody>
      </p:sp>
      <p:cxnSp>
        <p:nvCxnSpPr>
          <p:cNvPr id="596" name="Google Shape;596;p50"/>
          <p:cNvCxnSpPr>
            <a:stCxn id="588" idx="2"/>
          </p:cNvCxnSpPr>
          <p:nvPr/>
        </p:nvCxnSpPr>
        <p:spPr>
          <a:xfrm>
            <a:off x="10100875" y="3538176"/>
            <a:ext cx="988200" cy="670800"/>
          </a:xfrm>
          <a:prstGeom prst="straightConnector1">
            <a:avLst/>
          </a:prstGeom>
          <a:noFill/>
          <a:ln w="38100" cap="flat" cmpd="sng">
            <a:solidFill>
              <a:schemeClr val="dk1"/>
            </a:solidFill>
            <a:prstDash val="solid"/>
            <a:round/>
            <a:headEnd type="none" w="sm" len="sm"/>
            <a:tailEnd type="triangle" w="med" len="med"/>
          </a:ln>
        </p:spPr>
      </p:cxnSp>
      <p:sp>
        <p:nvSpPr>
          <p:cNvPr id="597" name="Google Shape;597;p50"/>
          <p:cNvSpPr txBox="1"/>
          <p:nvPr/>
        </p:nvSpPr>
        <p:spPr>
          <a:xfrm>
            <a:off x="10594913" y="3598549"/>
            <a:ext cx="4283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a:t>
            </a:r>
            <a:endParaRPr/>
          </a:p>
        </p:txBody>
      </p:sp>
      <p:pic>
        <p:nvPicPr>
          <p:cNvPr id="598" name="Google Shape;598;p50"/>
          <p:cNvPicPr preferRelativeResize="0"/>
          <p:nvPr/>
        </p:nvPicPr>
        <p:blipFill rotWithShape="1">
          <a:blip r:embed="rId5">
            <a:alphaModFix/>
          </a:blip>
          <a:srcRect/>
          <a:stretch/>
        </p:blipFill>
        <p:spPr>
          <a:xfrm>
            <a:off x="11065368" y="4273013"/>
            <a:ext cx="629390" cy="707380"/>
          </a:xfrm>
          <a:prstGeom prst="rect">
            <a:avLst/>
          </a:prstGeom>
          <a:noFill/>
          <a:ln>
            <a:noFill/>
          </a:ln>
        </p:spPr>
      </p:pic>
      <p:cxnSp>
        <p:nvCxnSpPr>
          <p:cNvPr id="599" name="Google Shape;599;p50"/>
          <p:cNvCxnSpPr/>
          <p:nvPr/>
        </p:nvCxnSpPr>
        <p:spPr>
          <a:xfrm rot="10800000">
            <a:off x="11137755" y="4320169"/>
            <a:ext cx="489090" cy="613068"/>
          </a:xfrm>
          <a:prstGeom prst="straightConnector1">
            <a:avLst/>
          </a:prstGeom>
          <a:noFill/>
          <a:ln w="57150" cap="flat" cmpd="sng">
            <a:solidFill>
              <a:srgbClr val="C00000"/>
            </a:solidFill>
            <a:prstDash val="solid"/>
            <a:round/>
            <a:headEnd type="none" w="sm" len="sm"/>
            <a:tailEnd type="none" w="sm" len="sm"/>
          </a:ln>
        </p:spPr>
      </p:cxnSp>
      <p:cxnSp>
        <p:nvCxnSpPr>
          <p:cNvPr id="600" name="Google Shape;600;p50"/>
          <p:cNvCxnSpPr/>
          <p:nvPr/>
        </p:nvCxnSpPr>
        <p:spPr>
          <a:xfrm rot="10800000" flipH="1">
            <a:off x="11169207" y="4301983"/>
            <a:ext cx="457638" cy="649440"/>
          </a:xfrm>
          <a:prstGeom prst="straightConnector1">
            <a:avLst/>
          </a:prstGeom>
          <a:noFill/>
          <a:ln w="57150" cap="flat" cmpd="sng">
            <a:solidFill>
              <a:srgbClr val="C00000"/>
            </a:solidFill>
            <a:prstDash val="solid"/>
            <a:round/>
            <a:headEnd type="none" w="sm" len="sm"/>
            <a:tailEnd type="none" w="sm" len="sm"/>
          </a:ln>
        </p:spPr>
      </p:cxnSp>
      <p:sp>
        <p:nvSpPr>
          <p:cNvPr id="601" name="Google Shape;601;p50"/>
          <p:cNvSpPr/>
          <p:nvPr/>
        </p:nvSpPr>
        <p:spPr>
          <a:xfrm>
            <a:off x="11023235" y="4208948"/>
            <a:ext cx="713656" cy="809489"/>
          </a:xfrm>
          <a:prstGeom prst="ellipse">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02" name="Google Shape;602;p50"/>
          <p:cNvPicPr preferRelativeResize="0"/>
          <p:nvPr/>
        </p:nvPicPr>
        <p:blipFill rotWithShape="1">
          <a:blip r:embed="rId5">
            <a:alphaModFix/>
          </a:blip>
          <a:srcRect/>
          <a:stretch/>
        </p:blipFill>
        <p:spPr>
          <a:xfrm>
            <a:off x="9140924" y="4292871"/>
            <a:ext cx="629390" cy="707380"/>
          </a:xfrm>
          <a:prstGeom prst="rect">
            <a:avLst/>
          </a:prstGeom>
          <a:noFill/>
          <a:ln>
            <a:noFill/>
          </a:ln>
        </p:spPr>
      </p:pic>
      <p:pic>
        <p:nvPicPr>
          <p:cNvPr id="603" name="Google Shape;603;p50"/>
          <p:cNvPicPr preferRelativeResize="0"/>
          <p:nvPr/>
        </p:nvPicPr>
        <p:blipFill rotWithShape="1">
          <a:blip r:embed="rId8">
            <a:alphaModFix/>
          </a:blip>
          <a:srcRect/>
          <a:stretch/>
        </p:blipFill>
        <p:spPr>
          <a:xfrm>
            <a:off x="845313" y="1869142"/>
            <a:ext cx="4051300" cy="3937000"/>
          </a:xfrm>
          <a:prstGeom prst="rect">
            <a:avLst/>
          </a:prstGeom>
          <a:noFill/>
          <a:ln>
            <a:noFill/>
          </a:ln>
        </p:spPr>
      </p:pic>
      <p:pic>
        <p:nvPicPr>
          <p:cNvPr id="604" name="Google Shape;604;p50"/>
          <p:cNvPicPr preferRelativeResize="0"/>
          <p:nvPr/>
        </p:nvPicPr>
        <p:blipFill rotWithShape="1">
          <a:blip r:embed="rId5">
            <a:alphaModFix/>
          </a:blip>
          <a:srcRect/>
          <a:stretch/>
        </p:blipFill>
        <p:spPr>
          <a:xfrm>
            <a:off x="10266534" y="2238868"/>
            <a:ext cx="629390" cy="707380"/>
          </a:xfrm>
          <a:prstGeom prst="rect">
            <a:avLst/>
          </a:prstGeom>
          <a:noFill/>
          <a:ln>
            <a:noFill/>
          </a:ln>
        </p:spPr>
      </p:pic>
      <p:cxnSp>
        <p:nvCxnSpPr>
          <p:cNvPr id="605" name="Google Shape;605;p50"/>
          <p:cNvCxnSpPr/>
          <p:nvPr/>
        </p:nvCxnSpPr>
        <p:spPr>
          <a:xfrm rot="10800000">
            <a:off x="10338921" y="2286024"/>
            <a:ext cx="489090" cy="613068"/>
          </a:xfrm>
          <a:prstGeom prst="straightConnector1">
            <a:avLst/>
          </a:prstGeom>
          <a:noFill/>
          <a:ln w="57150" cap="flat" cmpd="sng">
            <a:solidFill>
              <a:srgbClr val="C00000"/>
            </a:solidFill>
            <a:prstDash val="solid"/>
            <a:round/>
            <a:headEnd type="none" w="sm" len="sm"/>
            <a:tailEnd type="none" w="sm" len="sm"/>
          </a:ln>
        </p:spPr>
      </p:cxnSp>
      <p:cxnSp>
        <p:nvCxnSpPr>
          <p:cNvPr id="606" name="Google Shape;606;p50"/>
          <p:cNvCxnSpPr/>
          <p:nvPr/>
        </p:nvCxnSpPr>
        <p:spPr>
          <a:xfrm rot="10800000" flipH="1">
            <a:off x="10370373" y="2267838"/>
            <a:ext cx="457638" cy="649440"/>
          </a:xfrm>
          <a:prstGeom prst="straightConnector1">
            <a:avLst/>
          </a:prstGeom>
          <a:noFill/>
          <a:ln w="57150" cap="flat" cmpd="sng">
            <a:solidFill>
              <a:srgbClr val="C00000"/>
            </a:solidFill>
            <a:prstDash val="solid"/>
            <a:round/>
            <a:headEnd type="none" w="sm" len="sm"/>
            <a:tailEnd type="none" w="sm" len="sm"/>
          </a:ln>
        </p:spPr>
      </p:cxnSp>
      <p:sp>
        <p:nvSpPr>
          <p:cNvPr id="607" name="Google Shape;607;p50"/>
          <p:cNvSpPr/>
          <p:nvPr/>
        </p:nvSpPr>
        <p:spPr>
          <a:xfrm>
            <a:off x="10224401" y="2174803"/>
            <a:ext cx="713656" cy="809489"/>
          </a:xfrm>
          <a:prstGeom prst="ellipse">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08" name="Google Shape;608;p50"/>
          <p:cNvPicPr preferRelativeResize="0"/>
          <p:nvPr/>
        </p:nvPicPr>
        <p:blipFill rotWithShape="1">
          <a:blip r:embed="rId5">
            <a:alphaModFix/>
          </a:blip>
          <a:srcRect/>
          <a:stretch/>
        </p:blipFill>
        <p:spPr>
          <a:xfrm>
            <a:off x="8014021" y="4316877"/>
            <a:ext cx="629390" cy="707380"/>
          </a:xfrm>
          <a:prstGeom prst="rect">
            <a:avLst/>
          </a:prstGeom>
          <a:noFill/>
          <a:ln>
            <a:noFill/>
          </a:ln>
        </p:spPr>
      </p:pic>
      <p:cxnSp>
        <p:nvCxnSpPr>
          <p:cNvPr id="609" name="Google Shape;609;p50"/>
          <p:cNvCxnSpPr/>
          <p:nvPr/>
        </p:nvCxnSpPr>
        <p:spPr>
          <a:xfrm rot="10800000">
            <a:off x="8086408" y="4364033"/>
            <a:ext cx="489090" cy="613068"/>
          </a:xfrm>
          <a:prstGeom prst="straightConnector1">
            <a:avLst/>
          </a:prstGeom>
          <a:noFill/>
          <a:ln w="57150" cap="flat" cmpd="sng">
            <a:solidFill>
              <a:srgbClr val="C00000"/>
            </a:solidFill>
            <a:prstDash val="solid"/>
            <a:round/>
            <a:headEnd type="none" w="sm" len="sm"/>
            <a:tailEnd type="none" w="sm" len="sm"/>
          </a:ln>
        </p:spPr>
      </p:cxnSp>
      <p:cxnSp>
        <p:nvCxnSpPr>
          <p:cNvPr id="610" name="Google Shape;610;p50"/>
          <p:cNvCxnSpPr/>
          <p:nvPr/>
        </p:nvCxnSpPr>
        <p:spPr>
          <a:xfrm rot="10800000" flipH="1">
            <a:off x="8117860" y="4345847"/>
            <a:ext cx="457638" cy="649440"/>
          </a:xfrm>
          <a:prstGeom prst="straightConnector1">
            <a:avLst/>
          </a:prstGeom>
          <a:noFill/>
          <a:ln w="57150" cap="flat" cmpd="sng">
            <a:solidFill>
              <a:srgbClr val="C00000"/>
            </a:solidFill>
            <a:prstDash val="solid"/>
            <a:round/>
            <a:headEnd type="none" w="sm" len="sm"/>
            <a:tailEnd type="none" w="sm" len="sm"/>
          </a:ln>
        </p:spPr>
      </p:cxnSp>
      <p:sp>
        <p:nvSpPr>
          <p:cNvPr id="611" name="Google Shape;611;p50"/>
          <p:cNvSpPr/>
          <p:nvPr/>
        </p:nvSpPr>
        <p:spPr>
          <a:xfrm>
            <a:off x="7971888" y="4252812"/>
            <a:ext cx="713656" cy="809489"/>
          </a:xfrm>
          <a:prstGeom prst="ellipse">
            <a:avLst/>
          </a:prstGeom>
          <a:noFill/>
          <a:ln w="571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612" name="Google Shape;612;p50"/>
          <p:cNvCxnSpPr/>
          <p:nvPr/>
        </p:nvCxnSpPr>
        <p:spPr>
          <a:xfrm rot="10800000">
            <a:off x="3002280" y="1897995"/>
            <a:ext cx="0" cy="3541058"/>
          </a:xfrm>
          <a:prstGeom prst="straightConnector1">
            <a:avLst/>
          </a:prstGeom>
          <a:noFill/>
          <a:ln w="26425" cap="flat" cmpd="sng">
            <a:solidFill>
              <a:schemeClr val="accent1"/>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8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9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0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0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0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0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0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0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1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Motivation for Pruning</a:t>
            </a:r>
            <a:endParaRPr/>
          </a:p>
        </p:txBody>
      </p:sp>
      <p:sp>
        <p:nvSpPr>
          <p:cNvPr id="645" name="Google Shape;645;p5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57</a:t>
            </a:fld>
            <a:endParaRPr/>
          </a:p>
        </p:txBody>
      </p:sp>
      <p:pic>
        <p:nvPicPr>
          <p:cNvPr id="646" name="Google Shape;646;p54"/>
          <p:cNvPicPr preferRelativeResize="0"/>
          <p:nvPr/>
        </p:nvPicPr>
        <p:blipFill rotWithShape="1">
          <a:blip r:embed="rId3">
            <a:alphaModFix/>
          </a:blip>
          <a:srcRect/>
          <a:stretch/>
        </p:blipFill>
        <p:spPr>
          <a:xfrm>
            <a:off x="1678232" y="1431067"/>
            <a:ext cx="8637373" cy="485852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16"/>
        <p:cNvGrpSpPr/>
        <p:nvPr/>
      </p:nvGrpSpPr>
      <p:grpSpPr>
        <a:xfrm>
          <a:off x="0" y="0"/>
          <a:ext cx="0" cy="0"/>
          <a:chOff x="0" y="0"/>
          <a:chExt cx="0" cy="0"/>
        </a:xfrm>
      </p:grpSpPr>
      <p:sp>
        <p:nvSpPr>
          <p:cNvPr id="617" name="Google Shape;617;p5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Motivation for Pruning</a:t>
            </a:r>
            <a:endParaRPr/>
          </a:p>
        </p:txBody>
      </p:sp>
      <p:sp>
        <p:nvSpPr>
          <p:cNvPr id="618" name="Google Shape;618;p5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58</a:t>
            </a:fld>
            <a:endParaRPr/>
          </a:p>
        </p:txBody>
      </p:sp>
      <p:pic>
        <p:nvPicPr>
          <p:cNvPr id="619" name="Google Shape;619;p51"/>
          <p:cNvPicPr preferRelativeResize="0"/>
          <p:nvPr/>
        </p:nvPicPr>
        <p:blipFill rotWithShape="1">
          <a:blip r:embed="rId3">
            <a:alphaModFix/>
          </a:blip>
          <a:srcRect/>
          <a:stretch/>
        </p:blipFill>
        <p:spPr>
          <a:xfrm>
            <a:off x="2971800" y="973138"/>
            <a:ext cx="5692853" cy="555929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623"/>
        <p:cNvGrpSpPr/>
        <p:nvPr/>
      </p:nvGrpSpPr>
      <p:grpSpPr>
        <a:xfrm>
          <a:off x="0" y="0"/>
          <a:ext cx="0" cy="0"/>
          <a:chOff x="0" y="0"/>
          <a:chExt cx="0" cy="0"/>
        </a:xfrm>
      </p:grpSpPr>
      <p:sp>
        <p:nvSpPr>
          <p:cNvPr id="624" name="Google Shape;624;p5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Motivation for Pruning</a:t>
            </a:r>
            <a:endParaRPr/>
          </a:p>
        </p:txBody>
      </p:sp>
      <p:sp>
        <p:nvSpPr>
          <p:cNvPr id="625" name="Google Shape;625;p5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59</a:t>
            </a:fld>
            <a:endParaRPr/>
          </a:p>
        </p:txBody>
      </p:sp>
      <p:pic>
        <p:nvPicPr>
          <p:cNvPr id="626" name="Google Shape;626;p52"/>
          <p:cNvPicPr preferRelativeResize="0"/>
          <p:nvPr/>
        </p:nvPicPr>
        <p:blipFill rotWithShape="1">
          <a:blip r:embed="rId3">
            <a:alphaModFix/>
          </a:blip>
          <a:srcRect/>
          <a:stretch/>
        </p:blipFill>
        <p:spPr>
          <a:xfrm>
            <a:off x="3048001" y="1135544"/>
            <a:ext cx="5406289" cy="52652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Geometry of Data</a:t>
            </a:r>
            <a:endParaRPr/>
          </a:p>
        </p:txBody>
      </p:sp>
      <p:sp>
        <p:nvSpPr>
          <p:cNvPr id="81" name="Google Shape;81;p6"/>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523875" lvl="0" indent="-512763" algn="l" rtl="0">
              <a:spcBef>
                <a:spcPts val="0"/>
              </a:spcBef>
              <a:spcAft>
                <a:spcPts val="0"/>
              </a:spcAft>
              <a:buSzPts val="2040"/>
              <a:buChar char="•"/>
            </a:pPr>
            <a:r>
              <a:rPr lang="en-US" sz="2400" b="1"/>
              <a:t>Question: </a:t>
            </a:r>
            <a:r>
              <a:rPr lang="en-US" sz="2400"/>
              <a:t> How about these?</a:t>
            </a:r>
            <a:endParaRPr/>
          </a:p>
          <a:p>
            <a:pPr marL="182880" lvl="0" indent="-53339" algn="l" rtl="0">
              <a:spcBef>
                <a:spcPts val="480"/>
              </a:spcBef>
              <a:spcAft>
                <a:spcPts val="0"/>
              </a:spcAft>
              <a:buSzPts val="2040"/>
              <a:buNone/>
            </a:pPr>
            <a:endParaRPr sz="2400"/>
          </a:p>
        </p:txBody>
      </p:sp>
      <p:sp>
        <p:nvSpPr>
          <p:cNvPr id="82" name="Google Shape;82;p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a:t>
            </a:fld>
            <a:endParaRPr/>
          </a:p>
        </p:txBody>
      </p:sp>
      <p:pic>
        <p:nvPicPr>
          <p:cNvPr id="83" name="Google Shape;83;p6"/>
          <p:cNvPicPr preferRelativeResize="0"/>
          <p:nvPr/>
        </p:nvPicPr>
        <p:blipFill rotWithShape="1">
          <a:blip r:embed="rId3">
            <a:alphaModFix/>
          </a:blip>
          <a:srcRect/>
          <a:stretch/>
        </p:blipFill>
        <p:spPr>
          <a:xfrm>
            <a:off x="1848314" y="2110369"/>
            <a:ext cx="7835900" cy="3886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630"/>
        <p:cNvGrpSpPr/>
        <p:nvPr/>
      </p:nvGrpSpPr>
      <p:grpSpPr>
        <a:xfrm>
          <a:off x="0" y="0"/>
          <a:ext cx="0" cy="0"/>
          <a:chOff x="0" y="0"/>
          <a:chExt cx="0" cy="0"/>
        </a:xfrm>
      </p:grpSpPr>
      <p:pic>
        <p:nvPicPr>
          <p:cNvPr id="631" name="Google Shape;631;p53"/>
          <p:cNvPicPr preferRelativeResize="0"/>
          <p:nvPr/>
        </p:nvPicPr>
        <p:blipFill rotWithShape="1">
          <a:blip r:embed="rId3">
            <a:alphaModFix/>
          </a:blip>
          <a:srcRect/>
          <a:stretch/>
        </p:blipFill>
        <p:spPr>
          <a:xfrm>
            <a:off x="2927039" y="642176"/>
            <a:ext cx="5692853" cy="5559296"/>
          </a:xfrm>
          <a:prstGeom prst="rect">
            <a:avLst/>
          </a:prstGeom>
          <a:noFill/>
          <a:ln>
            <a:noFill/>
          </a:ln>
        </p:spPr>
      </p:pic>
      <p:sp>
        <p:nvSpPr>
          <p:cNvPr id="632" name="Google Shape;632;p5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Motivation for Pruning</a:t>
            </a:r>
            <a:endParaRPr/>
          </a:p>
        </p:txBody>
      </p:sp>
      <p:sp>
        <p:nvSpPr>
          <p:cNvPr id="633" name="Google Shape;633;p53"/>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60</a:t>
            </a:fld>
            <a:endParaRPr/>
          </a:p>
        </p:txBody>
      </p:sp>
      <p:cxnSp>
        <p:nvCxnSpPr>
          <p:cNvPr id="634" name="Google Shape;634;p53"/>
          <p:cNvCxnSpPr/>
          <p:nvPr/>
        </p:nvCxnSpPr>
        <p:spPr>
          <a:xfrm>
            <a:off x="3216847" y="4118897"/>
            <a:ext cx="2191494" cy="2093870"/>
          </a:xfrm>
          <a:prstGeom prst="straightConnector1">
            <a:avLst/>
          </a:prstGeom>
          <a:noFill/>
          <a:ln w="152400" cap="flat" cmpd="sng">
            <a:solidFill>
              <a:srgbClr val="C00000"/>
            </a:solidFill>
            <a:prstDash val="solid"/>
            <a:round/>
            <a:headEnd type="none" w="sm" len="sm"/>
            <a:tailEnd type="none" w="sm" len="sm"/>
          </a:ln>
        </p:spPr>
      </p:cxnSp>
      <p:cxnSp>
        <p:nvCxnSpPr>
          <p:cNvPr id="635" name="Google Shape;635;p53"/>
          <p:cNvCxnSpPr/>
          <p:nvPr/>
        </p:nvCxnSpPr>
        <p:spPr>
          <a:xfrm rot="10800000" flipH="1">
            <a:off x="3181511" y="4107603"/>
            <a:ext cx="2226830" cy="2127323"/>
          </a:xfrm>
          <a:prstGeom prst="straightConnector1">
            <a:avLst/>
          </a:prstGeom>
          <a:noFill/>
          <a:ln w="152400" cap="flat" cmpd="sng">
            <a:solidFill>
              <a:srgbClr val="C00000"/>
            </a:solidFill>
            <a:prstDash val="solid"/>
            <a:round/>
            <a:headEnd type="none" w="sm" len="sm"/>
            <a:tailEnd type="none" w="sm" len="sm"/>
          </a:ln>
        </p:spPr>
      </p:cxnSp>
      <p:sp>
        <p:nvSpPr>
          <p:cNvPr id="636" name="Google Shape;636;p53"/>
          <p:cNvSpPr/>
          <p:nvPr/>
        </p:nvSpPr>
        <p:spPr>
          <a:xfrm>
            <a:off x="3216848" y="4107602"/>
            <a:ext cx="2191493" cy="2093870"/>
          </a:xfrm>
          <a:prstGeom prst="rect">
            <a:avLst/>
          </a:prstGeom>
          <a:noFill/>
          <a:ln w="152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7" name="Google Shape;637;p53"/>
          <p:cNvSpPr/>
          <p:nvPr/>
        </p:nvSpPr>
        <p:spPr>
          <a:xfrm>
            <a:off x="6463944" y="4943944"/>
            <a:ext cx="2271167" cy="1290982"/>
          </a:xfrm>
          <a:prstGeom prst="rect">
            <a:avLst/>
          </a:prstGeom>
          <a:noFill/>
          <a:ln w="152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38" name="Google Shape;638;p53"/>
          <p:cNvCxnSpPr/>
          <p:nvPr/>
        </p:nvCxnSpPr>
        <p:spPr>
          <a:xfrm>
            <a:off x="6463944" y="4943944"/>
            <a:ext cx="2284142" cy="1290982"/>
          </a:xfrm>
          <a:prstGeom prst="straightConnector1">
            <a:avLst/>
          </a:prstGeom>
          <a:noFill/>
          <a:ln w="152400" cap="flat" cmpd="sng">
            <a:solidFill>
              <a:srgbClr val="C00000"/>
            </a:solidFill>
            <a:prstDash val="solid"/>
            <a:round/>
            <a:headEnd type="none" w="sm" len="sm"/>
            <a:tailEnd type="none" w="sm" len="sm"/>
          </a:ln>
        </p:spPr>
      </p:cxnSp>
      <p:cxnSp>
        <p:nvCxnSpPr>
          <p:cNvPr id="639" name="Google Shape;639;p53"/>
          <p:cNvCxnSpPr/>
          <p:nvPr/>
        </p:nvCxnSpPr>
        <p:spPr>
          <a:xfrm flipH="1">
            <a:off x="6463945" y="4943944"/>
            <a:ext cx="2271166" cy="1290982"/>
          </a:xfrm>
          <a:prstGeom prst="straightConnector1">
            <a:avLst/>
          </a:prstGeom>
          <a:noFill/>
          <a:ln w="152400" cap="flat" cmpd="sng">
            <a:solidFill>
              <a:srgbClr val="C0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B61984-BC0B-E215-E217-0AFA483FD413}"/>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4D6075F3-5E2E-BB97-6741-F10662EF4165}"/>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D95C058B-A38D-2C6C-1984-3D7403D00D4C}"/>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066F28E1-3162-8905-A833-FEEEC67536CD}"/>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BB778C73-7758-2FC1-60DE-82F50345BA6A}"/>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20DE8109-14E9-9C4B-6FFD-B5721CEA23E3}"/>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3778088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Outline	</a:t>
            </a:r>
            <a:endParaRPr/>
          </a:p>
        </p:txBody>
      </p:sp>
      <p:sp>
        <p:nvSpPr>
          <p:cNvPr id="661" name="Google Shape;661;p56"/>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3060"/>
              <a:buFont typeface="Arial"/>
              <a:buChar char="•"/>
            </a:pPr>
            <a:r>
              <a:rPr lang="en-US"/>
              <a:t>Motivation </a:t>
            </a:r>
            <a:endParaRPr/>
          </a:p>
          <a:p>
            <a:pPr marL="457200" lvl="0" indent="-457200" algn="l" rtl="0">
              <a:spcBef>
                <a:spcPts val="2520"/>
              </a:spcBef>
              <a:spcAft>
                <a:spcPts val="0"/>
              </a:spcAft>
              <a:buSzPts val="3060"/>
              <a:buFont typeface="Arial"/>
              <a:buChar char="•"/>
            </a:pPr>
            <a:r>
              <a:rPr lang="en-US"/>
              <a:t>Decision Trees</a:t>
            </a:r>
            <a:endParaRPr/>
          </a:p>
          <a:p>
            <a:pPr marL="457200" lvl="0" indent="-457200" algn="l" rtl="0">
              <a:spcBef>
                <a:spcPts val="2520"/>
              </a:spcBef>
              <a:spcAft>
                <a:spcPts val="0"/>
              </a:spcAft>
              <a:buSzPts val="3060"/>
              <a:buFont typeface="Arial"/>
              <a:buChar char="•"/>
            </a:pPr>
            <a:r>
              <a:rPr lang="en-US"/>
              <a:t>Splitting Criteria</a:t>
            </a:r>
            <a:endParaRPr/>
          </a:p>
          <a:p>
            <a:pPr marL="457200" lvl="0" indent="-457200" algn="l" rtl="0">
              <a:spcBef>
                <a:spcPts val="2520"/>
              </a:spcBef>
              <a:spcAft>
                <a:spcPts val="0"/>
              </a:spcAft>
              <a:buSzPts val="3060"/>
              <a:buFont typeface="Arial"/>
              <a:buChar char="•"/>
            </a:pPr>
            <a:r>
              <a:rPr lang="en-US"/>
              <a:t>Stopping Conditions &amp; Pruning</a:t>
            </a:r>
            <a:endParaRPr/>
          </a:p>
          <a:p>
            <a:pPr marL="457200" lvl="0" indent="-457200" algn="l" rtl="0">
              <a:spcBef>
                <a:spcPts val="2520"/>
              </a:spcBef>
              <a:spcAft>
                <a:spcPts val="0"/>
              </a:spcAft>
              <a:buSzPts val="3060"/>
              <a:buFont typeface="Arial"/>
              <a:buChar char="•"/>
            </a:pPr>
            <a:r>
              <a:rPr lang="en-US"/>
              <a:t>Regression Trees</a:t>
            </a:r>
            <a:endParaRPr/>
          </a:p>
          <a:p>
            <a:pPr marL="457200" lvl="0" indent="-457200" algn="l" rtl="0">
              <a:spcBef>
                <a:spcPts val="2520"/>
              </a:spcBef>
              <a:spcAft>
                <a:spcPts val="0"/>
              </a:spcAft>
              <a:buSzPts val="3060"/>
              <a:buFont typeface="Arial"/>
              <a:buChar char="•"/>
            </a:pPr>
            <a:r>
              <a:rPr lang="en-US"/>
              <a:t>Random Forrest</a:t>
            </a:r>
            <a:endParaRPr/>
          </a:p>
          <a:p>
            <a:pPr marL="457200" lvl="0" indent="-262890" algn="l" rtl="0">
              <a:spcBef>
                <a:spcPts val="2520"/>
              </a:spcBef>
              <a:spcAft>
                <a:spcPts val="0"/>
              </a:spcAft>
              <a:buSzPts val="3060"/>
              <a:buFont typeface="Arial"/>
              <a:buNone/>
            </a:pPr>
            <a:endParaRPr/>
          </a:p>
          <a:p>
            <a:pPr marL="457200" lvl="0" indent="-262890" algn="l" rtl="0">
              <a:spcBef>
                <a:spcPts val="2520"/>
              </a:spcBef>
              <a:spcAft>
                <a:spcPts val="0"/>
              </a:spcAft>
              <a:buSzPts val="3060"/>
              <a:buFont typeface="Arial"/>
              <a:buNone/>
            </a:pPr>
            <a:endParaRPr/>
          </a:p>
          <a:p>
            <a:pPr marL="0" lvl="0" indent="0" algn="l" rtl="0">
              <a:spcBef>
                <a:spcPts val="2520"/>
              </a:spcBef>
              <a:spcAft>
                <a:spcPts val="0"/>
              </a:spcAft>
              <a:buSzPts val="3060"/>
              <a:buNone/>
            </a:pPr>
            <a:endParaRPr/>
          </a:p>
          <a:p>
            <a:pPr marL="182880" lvl="0" indent="0" algn="l" rtl="0">
              <a:spcBef>
                <a:spcPts val="2520"/>
              </a:spcBef>
              <a:spcAft>
                <a:spcPts val="0"/>
              </a:spcAft>
              <a:buSzPts val="3060"/>
              <a:buNone/>
            </a:pPr>
            <a:endParaRPr/>
          </a:p>
        </p:txBody>
      </p:sp>
      <p:sp>
        <p:nvSpPr>
          <p:cNvPr id="662" name="Google Shape;662;p5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62</a:t>
            </a:fld>
            <a:endParaRPr/>
          </a:p>
        </p:txBody>
      </p:sp>
      <p:sp>
        <p:nvSpPr>
          <p:cNvPr id="663" name="Google Shape;663;p56"/>
          <p:cNvSpPr/>
          <p:nvPr/>
        </p:nvSpPr>
        <p:spPr>
          <a:xfrm rot="3756828">
            <a:off x="4164076" y="4188159"/>
            <a:ext cx="457200" cy="6858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Adaptations for Regression</a:t>
            </a:r>
            <a:endParaRPr/>
          </a:p>
        </p:txBody>
      </p:sp>
      <p:sp>
        <p:nvSpPr>
          <p:cNvPr id="669" name="Google Shape;669;p57"/>
          <p:cNvSpPr txBox="1">
            <a:spLocks noGrp="1"/>
          </p:cNvSpPr>
          <p:nvPr>
            <p:ph type="body" idx="1"/>
          </p:nvPr>
        </p:nvSpPr>
        <p:spPr>
          <a:xfrm>
            <a:off x="833414" y="1177758"/>
            <a:ext cx="10749000" cy="4994400"/>
          </a:xfrm>
          <a:prstGeom prst="rect">
            <a:avLst/>
          </a:prstGeom>
          <a:blipFill rotWithShape="1">
            <a:blip r:embed="rId3">
              <a:alphaModFix/>
            </a:blip>
            <a:stretch>
              <a:fillRect l="-909" t="-1099" r="-1019" b="-729"/>
            </a:stretch>
          </a:blipFill>
          <a:ln>
            <a:noFill/>
          </a:ln>
        </p:spPr>
        <p:txBody>
          <a:bodyPr spcFirstLastPara="1" wrap="square" lIns="91425" tIns="45700" rIns="91425" bIns="45700" anchor="t" anchorCtr="0">
            <a:normAutofit/>
          </a:bodyPr>
          <a:lstStyle/>
          <a:p>
            <a:pPr marL="182880" lvl="0" indent="0" algn="l" rtl="0">
              <a:spcBef>
                <a:spcPts val="0"/>
              </a:spcBef>
              <a:spcAft>
                <a:spcPts val="0"/>
              </a:spcAft>
              <a:buNone/>
            </a:pPr>
            <a:r>
              <a:rPr lang="en-US"/>
              <a:t> </a:t>
            </a:r>
            <a:endParaRPr/>
          </a:p>
        </p:txBody>
      </p:sp>
      <p:sp>
        <p:nvSpPr>
          <p:cNvPr id="670" name="Google Shape;670;p5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Learning Regression Trees</a:t>
            </a:r>
            <a:endParaRPr/>
          </a:p>
        </p:txBody>
      </p:sp>
      <p:sp>
        <p:nvSpPr>
          <p:cNvPr id="676" name="Google Shape;676;p58"/>
          <p:cNvSpPr txBox="1">
            <a:spLocks noGrp="1"/>
          </p:cNvSpPr>
          <p:nvPr>
            <p:ph type="body" idx="1"/>
          </p:nvPr>
        </p:nvSpPr>
        <p:spPr>
          <a:xfrm>
            <a:off x="727152" y="992188"/>
            <a:ext cx="11261648" cy="5839497"/>
          </a:xfrm>
          <a:prstGeom prst="rect">
            <a:avLst/>
          </a:prstGeom>
          <a:blipFill rotWithShape="1">
            <a:blip r:embed="rId3">
              <a:alphaModFix/>
            </a:blip>
            <a:stretch>
              <a:fillRect l="-486" t="-833"/>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zh-CN" altLang="en-US" dirty="0"/>
              <a:t> </a:t>
            </a:r>
            <a:r>
              <a:rPr lang="en-US" dirty="0"/>
              <a:t> </a:t>
            </a:r>
            <a:endParaRPr dirty="0"/>
          </a:p>
        </p:txBody>
      </p:sp>
      <p:sp>
        <p:nvSpPr>
          <p:cNvPr id="677" name="Google Shape;677;p5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Regression Trees Prediction </a:t>
            </a:r>
            <a:endParaRPr/>
          </a:p>
        </p:txBody>
      </p:sp>
      <p:sp>
        <p:nvSpPr>
          <p:cNvPr id="683" name="Google Shape;683;p59"/>
          <p:cNvSpPr txBox="1">
            <a:spLocks noGrp="1"/>
          </p:cNvSpPr>
          <p:nvPr>
            <p:ph type="body" idx="1"/>
          </p:nvPr>
        </p:nvSpPr>
        <p:spPr>
          <a:xfrm>
            <a:off x="609600" y="1143000"/>
            <a:ext cx="10972800" cy="5334000"/>
          </a:xfrm>
          <a:prstGeom prst="rect">
            <a:avLst/>
          </a:prstGeom>
          <a:blipFill rotWithShape="1">
            <a:blip r:embed="rId3">
              <a:alphaModFix/>
            </a:blip>
            <a:stretch>
              <a:fillRect l="-610" t="-1028"/>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684" name="Google Shape;684;p5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Regression Tree Example</a:t>
            </a:r>
            <a:endParaRPr/>
          </a:p>
        </p:txBody>
      </p:sp>
      <p:sp>
        <p:nvSpPr>
          <p:cNvPr id="690" name="Google Shape;690;p6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66</a:t>
            </a:fld>
            <a:endParaRPr/>
          </a:p>
        </p:txBody>
      </p:sp>
      <p:pic>
        <p:nvPicPr>
          <p:cNvPr id="691" name="Google Shape;691;p60"/>
          <p:cNvPicPr preferRelativeResize="0"/>
          <p:nvPr/>
        </p:nvPicPr>
        <p:blipFill rotWithShape="1">
          <a:blip r:embed="rId3">
            <a:alphaModFix/>
          </a:blip>
          <a:srcRect/>
          <a:stretch/>
        </p:blipFill>
        <p:spPr>
          <a:xfrm>
            <a:off x="1594082" y="1695450"/>
            <a:ext cx="9003835" cy="4446611"/>
          </a:xfrm>
          <a:prstGeom prst="rect">
            <a:avLst/>
          </a:prstGeom>
          <a:noFill/>
          <a:ln>
            <a:noFill/>
          </a:ln>
        </p:spPr>
      </p:pic>
      <p:sp>
        <p:nvSpPr>
          <p:cNvPr id="692" name="Google Shape;692;p60"/>
          <p:cNvSpPr/>
          <p:nvPr/>
        </p:nvSpPr>
        <p:spPr>
          <a:xfrm>
            <a:off x="739698" y="983807"/>
            <a:ext cx="6096000"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Calibri"/>
                <a:ea typeface="Calibri"/>
                <a:cs typeface="Calibri"/>
                <a:sym typeface="Calibri"/>
              </a:rPr>
              <a:t>How do we decide a split here?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6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Regression Tree (max_depth = 1)</a:t>
            </a:r>
            <a:endParaRPr/>
          </a:p>
        </p:txBody>
      </p:sp>
      <p:sp>
        <p:nvSpPr>
          <p:cNvPr id="698" name="Google Shape;698;p6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67</a:t>
            </a:fld>
            <a:endParaRPr/>
          </a:p>
        </p:txBody>
      </p:sp>
      <p:pic>
        <p:nvPicPr>
          <p:cNvPr id="699" name="Google Shape;699;p61"/>
          <p:cNvPicPr preferRelativeResize="0"/>
          <p:nvPr/>
        </p:nvPicPr>
        <p:blipFill rotWithShape="1">
          <a:blip r:embed="rId3">
            <a:alphaModFix/>
          </a:blip>
          <a:srcRect/>
          <a:stretch/>
        </p:blipFill>
        <p:spPr>
          <a:xfrm>
            <a:off x="1467605" y="1326996"/>
            <a:ext cx="9256790" cy="457153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Regression Tree (max_depth = 2)</a:t>
            </a:r>
            <a:endParaRPr/>
          </a:p>
        </p:txBody>
      </p:sp>
      <p:sp>
        <p:nvSpPr>
          <p:cNvPr id="705" name="Google Shape;705;p6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68</a:t>
            </a:fld>
            <a:endParaRPr/>
          </a:p>
        </p:txBody>
      </p:sp>
      <p:pic>
        <p:nvPicPr>
          <p:cNvPr id="706" name="Google Shape;706;p62"/>
          <p:cNvPicPr preferRelativeResize="0"/>
          <p:nvPr/>
        </p:nvPicPr>
        <p:blipFill rotWithShape="1">
          <a:blip r:embed="rId3">
            <a:alphaModFix/>
          </a:blip>
          <a:srcRect/>
          <a:stretch/>
        </p:blipFill>
        <p:spPr>
          <a:xfrm>
            <a:off x="823720" y="1326995"/>
            <a:ext cx="9663228" cy="477225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Regression Tree (max_depth = 5)</a:t>
            </a:r>
            <a:endParaRPr/>
          </a:p>
        </p:txBody>
      </p:sp>
      <p:sp>
        <p:nvSpPr>
          <p:cNvPr id="712" name="Google Shape;712;p6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69</a:t>
            </a:fld>
            <a:endParaRPr/>
          </a:p>
        </p:txBody>
      </p:sp>
      <p:pic>
        <p:nvPicPr>
          <p:cNvPr id="713" name="Google Shape;713;p63"/>
          <p:cNvPicPr preferRelativeResize="0"/>
          <p:nvPr/>
        </p:nvPicPr>
        <p:blipFill rotWithShape="1">
          <a:blip r:embed="rId3">
            <a:alphaModFix/>
          </a:blip>
          <a:srcRect/>
          <a:stretch/>
        </p:blipFill>
        <p:spPr>
          <a:xfrm>
            <a:off x="1224636" y="1023240"/>
            <a:ext cx="9742727" cy="48115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7"/>
          <p:cNvPicPr preferRelativeResize="0"/>
          <p:nvPr/>
        </p:nvPicPr>
        <p:blipFill rotWithShape="1">
          <a:blip r:embed="rId3">
            <a:alphaModFix/>
          </a:blip>
          <a:srcRect/>
          <a:stretch/>
        </p:blipFill>
        <p:spPr>
          <a:xfrm>
            <a:off x="1821365" y="2040364"/>
            <a:ext cx="7874000" cy="3937000"/>
          </a:xfrm>
          <a:prstGeom prst="rect">
            <a:avLst/>
          </a:prstGeom>
          <a:noFill/>
          <a:ln>
            <a:noFill/>
          </a:ln>
        </p:spPr>
      </p:pic>
      <p:sp>
        <p:nvSpPr>
          <p:cNvPr id="89" name="Google Shape;89;p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Geometry of Data</a:t>
            </a:r>
            <a:endParaRPr/>
          </a:p>
        </p:txBody>
      </p:sp>
      <p:sp>
        <p:nvSpPr>
          <p:cNvPr id="90" name="Google Shape;90;p7"/>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523875" lvl="0" indent="-512763" algn="l" rtl="0">
              <a:spcBef>
                <a:spcPts val="0"/>
              </a:spcBef>
              <a:spcAft>
                <a:spcPts val="0"/>
              </a:spcAft>
              <a:buSzPts val="2040"/>
              <a:buChar char="•"/>
            </a:pPr>
            <a:r>
              <a:rPr lang="en-US" sz="2400" b="1"/>
              <a:t>Question: </a:t>
            </a:r>
            <a:r>
              <a:rPr lang="en-US" sz="2400"/>
              <a:t>Or these?</a:t>
            </a:r>
            <a:endParaRPr/>
          </a:p>
          <a:p>
            <a:pPr marL="182880" lvl="0" indent="-53339" algn="l" rtl="0">
              <a:spcBef>
                <a:spcPts val="480"/>
              </a:spcBef>
              <a:spcAft>
                <a:spcPts val="0"/>
              </a:spcAft>
              <a:buSzPts val="2040"/>
              <a:buNone/>
            </a:pPr>
            <a:endParaRPr sz="2400"/>
          </a:p>
        </p:txBody>
      </p:sp>
      <p:sp>
        <p:nvSpPr>
          <p:cNvPr id="91" name="Google Shape;91;p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6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Regression Tree (max_depth = 10)</a:t>
            </a:r>
            <a:endParaRPr/>
          </a:p>
        </p:txBody>
      </p:sp>
      <p:sp>
        <p:nvSpPr>
          <p:cNvPr id="719" name="Google Shape;719;p6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70</a:t>
            </a:fld>
            <a:endParaRPr/>
          </a:p>
        </p:txBody>
      </p:sp>
      <p:pic>
        <p:nvPicPr>
          <p:cNvPr id="720" name="Google Shape;720;p64"/>
          <p:cNvPicPr preferRelativeResize="0"/>
          <p:nvPr/>
        </p:nvPicPr>
        <p:blipFill rotWithShape="1">
          <a:blip r:embed="rId3">
            <a:alphaModFix/>
          </a:blip>
          <a:srcRect/>
          <a:stretch/>
        </p:blipFill>
        <p:spPr>
          <a:xfrm>
            <a:off x="846660" y="1099877"/>
            <a:ext cx="10498680" cy="518485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Stopping Conditions </a:t>
            </a:r>
            <a:endParaRPr/>
          </a:p>
        </p:txBody>
      </p:sp>
      <p:sp>
        <p:nvSpPr>
          <p:cNvPr id="726" name="Google Shape;726;p65"/>
          <p:cNvSpPr txBox="1">
            <a:spLocks noGrp="1"/>
          </p:cNvSpPr>
          <p:nvPr>
            <p:ph type="body" idx="1"/>
          </p:nvPr>
        </p:nvSpPr>
        <p:spPr>
          <a:xfrm>
            <a:off x="609600" y="1143000"/>
            <a:ext cx="10972800" cy="5334000"/>
          </a:xfrm>
          <a:prstGeom prst="rect">
            <a:avLst/>
          </a:prstGeom>
          <a:blipFill rotWithShape="1">
            <a:blip r:embed="rId3">
              <a:alphaModFix/>
            </a:blip>
            <a:stretch>
              <a:fillRect l="-498" t="-913" r="-1277"/>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727" name="Google Shape;727;p6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71</a:t>
            </a:fld>
            <a:endParaRPr/>
          </a:p>
        </p:txBody>
      </p:sp>
      <p:pic>
        <p:nvPicPr>
          <p:cNvPr id="728" name="Google Shape;728;p65"/>
          <p:cNvPicPr preferRelativeResize="0"/>
          <p:nvPr/>
        </p:nvPicPr>
        <p:blipFill rotWithShape="1">
          <a:blip r:embed="rId4">
            <a:alphaModFix/>
          </a:blip>
          <a:srcRect/>
          <a:stretch/>
        </p:blipFill>
        <p:spPr>
          <a:xfrm>
            <a:off x="1869419" y="3482852"/>
            <a:ext cx="8255000" cy="63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Overfitting </a:t>
            </a:r>
            <a:endParaRPr/>
          </a:p>
        </p:txBody>
      </p:sp>
      <p:sp>
        <p:nvSpPr>
          <p:cNvPr id="734" name="Google Shape;734;p66"/>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a:t>Same issues as with classification trees. Avoid overfitting by pruning or limiting the depth of the tree and using CV. </a:t>
            </a:r>
            <a:endParaRPr/>
          </a:p>
        </p:txBody>
      </p:sp>
      <p:sp>
        <p:nvSpPr>
          <p:cNvPr id="735" name="Google Shape;735;p6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72</a:t>
            </a:fld>
            <a:endParaRPr/>
          </a:p>
        </p:txBody>
      </p:sp>
      <p:pic>
        <p:nvPicPr>
          <p:cNvPr id="736" name="Google Shape;736;p66"/>
          <p:cNvPicPr preferRelativeResize="0"/>
          <p:nvPr/>
        </p:nvPicPr>
        <p:blipFill rotWithShape="1">
          <a:blip r:embed="rId3">
            <a:alphaModFix/>
          </a:blip>
          <a:srcRect/>
          <a:stretch/>
        </p:blipFill>
        <p:spPr>
          <a:xfrm>
            <a:off x="2462003" y="2216394"/>
            <a:ext cx="6681997" cy="375862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6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Example: Predict Baseball Player Salary</a:t>
            </a:r>
            <a:endParaRPr/>
          </a:p>
        </p:txBody>
      </p:sp>
      <p:sp>
        <p:nvSpPr>
          <p:cNvPr id="742" name="Google Shape;742;p67"/>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Dataset: (years, hits)=&gt;Salary</a:t>
            </a:r>
            <a:endParaRPr/>
          </a:p>
          <a:p>
            <a:pPr marL="457200" lvl="1" indent="-182880" algn="l" rtl="0">
              <a:spcBef>
                <a:spcPts val="640"/>
              </a:spcBef>
              <a:spcAft>
                <a:spcPts val="0"/>
              </a:spcAft>
              <a:buSzPts val="2720"/>
              <a:buChar char="•"/>
            </a:pPr>
            <a:r>
              <a:rPr lang="en-US"/>
              <a:t>Colors indicate value of salary (blue: low, red: high)</a:t>
            </a:r>
            <a:endParaRPr/>
          </a:p>
        </p:txBody>
      </p:sp>
      <p:sp>
        <p:nvSpPr>
          <p:cNvPr id="743" name="Google Shape;743;p6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73</a:t>
            </a:fld>
            <a:endParaRPr>
              <a:solidFill>
                <a:srgbClr val="000000"/>
              </a:solidFill>
            </a:endParaRPr>
          </a:p>
        </p:txBody>
      </p:sp>
      <p:pic>
        <p:nvPicPr>
          <p:cNvPr id="744" name="Google Shape;744;p67"/>
          <p:cNvPicPr preferRelativeResize="0"/>
          <p:nvPr/>
        </p:nvPicPr>
        <p:blipFill rotWithShape="1">
          <a:blip r:embed="rId3">
            <a:alphaModFix/>
          </a:blip>
          <a:srcRect/>
          <a:stretch/>
        </p:blipFill>
        <p:spPr>
          <a:xfrm>
            <a:off x="2760291" y="2281727"/>
            <a:ext cx="6477000" cy="449061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A Regression Tree Built</a:t>
            </a:r>
            <a:endParaRPr/>
          </a:p>
        </p:txBody>
      </p:sp>
      <p:sp>
        <p:nvSpPr>
          <p:cNvPr id="750" name="Google Shape;750;p68"/>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p:txBody>
      </p:sp>
      <p:sp>
        <p:nvSpPr>
          <p:cNvPr id="751" name="Google Shape;751;p6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74</a:t>
            </a:fld>
            <a:endParaRPr>
              <a:solidFill>
                <a:srgbClr val="000000"/>
              </a:solidFill>
            </a:endParaRPr>
          </a:p>
        </p:txBody>
      </p:sp>
      <p:pic>
        <p:nvPicPr>
          <p:cNvPr id="752" name="Google Shape;752;p68"/>
          <p:cNvPicPr preferRelativeResize="0"/>
          <p:nvPr/>
        </p:nvPicPr>
        <p:blipFill rotWithShape="1">
          <a:blip r:embed="rId3">
            <a:alphaModFix/>
          </a:blip>
          <a:srcRect/>
          <a:stretch/>
        </p:blipFill>
        <p:spPr>
          <a:xfrm>
            <a:off x="3429001" y="1179940"/>
            <a:ext cx="5333999" cy="52970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6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A Different Angle to View the Tree</a:t>
            </a:r>
            <a:endParaRPr/>
          </a:p>
        </p:txBody>
      </p:sp>
      <p:sp>
        <p:nvSpPr>
          <p:cNvPr id="758" name="Google Shape;758;p69"/>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A leaf is corresponding to a box in the plane</a:t>
            </a:r>
            <a:endParaRPr/>
          </a:p>
        </p:txBody>
      </p:sp>
      <p:sp>
        <p:nvSpPr>
          <p:cNvPr id="759" name="Google Shape;759;p6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75</a:t>
            </a:fld>
            <a:endParaRPr>
              <a:solidFill>
                <a:srgbClr val="000000"/>
              </a:solidFill>
            </a:endParaRPr>
          </a:p>
        </p:txBody>
      </p:sp>
      <p:pic>
        <p:nvPicPr>
          <p:cNvPr id="760" name="Google Shape;760;p69"/>
          <p:cNvPicPr preferRelativeResize="0"/>
          <p:nvPr/>
        </p:nvPicPr>
        <p:blipFill rotWithShape="1">
          <a:blip r:embed="rId3">
            <a:alphaModFix/>
          </a:blip>
          <a:srcRect/>
          <a:stretch/>
        </p:blipFill>
        <p:spPr>
          <a:xfrm>
            <a:off x="3048000" y="2209801"/>
            <a:ext cx="6096000" cy="4525491"/>
          </a:xfrm>
          <a:prstGeom prst="rect">
            <a:avLst/>
          </a:prstGeom>
          <a:noFill/>
          <a:ln>
            <a:noFill/>
          </a:ln>
        </p:spPr>
      </p:pic>
      <p:sp>
        <p:nvSpPr>
          <p:cNvPr id="761" name="Google Shape;761;p69"/>
          <p:cNvSpPr txBox="1"/>
          <p:nvPr/>
        </p:nvSpPr>
        <p:spPr>
          <a:xfrm>
            <a:off x="1808661" y="4572000"/>
            <a:ext cx="1477456" cy="369332"/>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R1: Year &lt; 4.5</a:t>
            </a:r>
            <a:endParaRPr/>
          </a:p>
        </p:txBody>
      </p:sp>
      <p:sp>
        <p:nvSpPr>
          <p:cNvPr id="762" name="Google Shape;762;p69"/>
          <p:cNvSpPr txBox="1"/>
          <p:nvPr/>
        </p:nvSpPr>
        <p:spPr>
          <a:xfrm>
            <a:off x="7391400" y="2667000"/>
            <a:ext cx="2984278" cy="369332"/>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R3: Year &gt; 4.5 &amp; Hits &gt;= 117.5</a:t>
            </a:r>
            <a:endParaRPr/>
          </a:p>
        </p:txBody>
      </p:sp>
      <p:sp>
        <p:nvSpPr>
          <p:cNvPr id="763" name="Google Shape;763;p69"/>
          <p:cNvSpPr txBox="1"/>
          <p:nvPr/>
        </p:nvSpPr>
        <p:spPr>
          <a:xfrm>
            <a:off x="7811916" y="5181600"/>
            <a:ext cx="2868862" cy="369332"/>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R2: Year &gt; 4.5 &amp; Hits &lt; 117.5</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7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Trees vs. Linear Models</a:t>
            </a:r>
            <a:endParaRPr/>
          </a:p>
        </p:txBody>
      </p:sp>
      <p:sp>
        <p:nvSpPr>
          <p:cNvPr id="769" name="Google Shape;769;p70"/>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p:txBody>
      </p:sp>
      <p:sp>
        <p:nvSpPr>
          <p:cNvPr id="770" name="Google Shape;770;p7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76</a:t>
            </a:fld>
            <a:endParaRPr>
              <a:solidFill>
                <a:srgbClr val="000000"/>
              </a:solidFill>
            </a:endParaRPr>
          </a:p>
        </p:txBody>
      </p:sp>
      <p:pic>
        <p:nvPicPr>
          <p:cNvPr id="771" name="Google Shape;771;p70"/>
          <p:cNvPicPr preferRelativeResize="0"/>
          <p:nvPr/>
        </p:nvPicPr>
        <p:blipFill rotWithShape="1">
          <a:blip r:embed="rId3">
            <a:alphaModFix/>
          </a:blip>
          <a:srcRect/>
          <a:stretch/>
        </p:blipFill>
        <p:spPr>
          <a:xfrm>
            <a:off x="3736232" y="1752601"/>
            <a:ext cx="6705600" cy="4281247"/>
          </a:xfrm>
          <a:prstGeom prst="rect">
            <a:avLst/>
          </a:prstGeom>
          <a:noFill/>
          <a:ln>
            <a:noFill/>
          </a:ln>
        </p:spPr>
      </p:pic>
      <p:sp>
        <p:nvSpPr>
          <p:cNvPr id="772" name="Google Shape;772;p70"/>
          <p:cNvSpPr txBox="1"/>
          <p:nvPr/>
        </p:nvSpPr>
        <p:spPr>
          <a:xfrm>
            <a:off x="1752600" y="2209801"/>
            <a:ext cx="1755032" cy="646331"/>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Ground Truth:</a:t>
            </a:r>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Linear Boundary</a:t>
            </a:r>
            <a:endParaRPr/>
          </a:p>
        </p:txBody>
      </p:sp>
      <p:sp>
        <p:nvSpPr>
          <p:cNvPr id="773" name="Google Shape;773;p70"/>
          <p:cNvSpPr txBox="1"/>
          <p:nvPr/>
        </p:nvSpPr>
        <p:spPr>
          <a:xfrm>
            <a:off x="1719055" y="4572001"/>
            <a:ext cx="2224712" cy="646331"/>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Ground Truth:</a:t>
            </a:r>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Non-Linear Boundary</a:t>
            </a:r>
            <a:endParaRPr/>
          </a:p>
        </p:txBody>
      </p:sp>
      <p:sp>
        <p:nvSpPr>
          <p:cNvPr id="774" name="Google Shape;774;p70"/>
          <p:cNvSpPr txBox="1"/>
          <p:nvPr/>
        </p:nvSpPr>
        <p:spPr>
          <a:xfrm>
            <a:off x="4800601" y="6078154"/>
            <a:ext cx="1532535" cy="646331"/>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Fitted Model:</a:t>
            </a:r>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Linear Model</a:t>
            </a:r>
            <a:endParaRPr/>
          </a:p>
        </p:txBody>
      </p:sp>
      <p:sp>
        <p:nvSpPr>
          <p:cNvPr id="775" name="Google Shape;775;p70"/>
          <p:cNvSpPr txBox="1"/>
          <p:nvPr/>
        </p:nvSpPr>
        <p:spPr>
          <a:xfrm>
            <a:off x="8027515" y="6077491"/>
            <a:ext cx="1532535" cy="646331"/>
          </a:xfrm>
          <a:prstGeom prst="rect">
            <a:avLst/>
          </a:prstGeom>
          <a:solidFill>
            <a:schemeClr val="lt1"/>
          </a:solidFill>
          <a:ln w="264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Fitted Model:</a:t>
            </a:r>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Trees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506BF-ADAA-536A-2EC6-BA2AE93C6193}"/>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12CE03C8-B968-821D-03E6-D94D38FE0AFF}"/>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07AC1561-589E-BCCA-AFE8-0B051EF87ED0}"/>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2B5B6F83-CFBB-A325-9324-25F49F0D50A6}"/>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1F5F893C-4789-A7B0-230C-AA61841690B3}"/>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6853FDE7-B82B-4C3E-01EB-89971921C240}"/>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6816924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7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Outline	</a:t>
            </a:r>
            <a:endParaRPr/>
          </a:p>
        </p:txBody>
      </p:sp>
      <p:sp>
        <p:nvSpPr>
          <p:cNvPr id="790" name="Google Shape;790;p72"/>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3060"/>
              <a:buFont typeface="Arial"/>
              <a:buChar char="•"/>
            </a:pPr>
            <a:r>
              <a:rPr lang="en-US"/>
              <a:t>Motivation </a:t>
            </a:r>
            <a:endParaRPr/>
          </a:p>
          <a:p>
            <a:pPr marL="457200" lvl="0" indent="-457200" algn="l" rtl="0">
              <a:spcBef>
                <a:spcPts val="2520"/>
              </a:spcBef>
              <a:spcAft>
                <a:spcPts val="0"/>
              </a:spcAft>
              <a:buSzPts val="3060"/>
              <a:buFont typeface="Arial"/>
              <a:buChar char="•"/>
            </a:pPr>
            <a:r>
              <a:rPr lang="en-US"/>
              <a:t>Decision Trees</a:t>
            </a:r>
            <a:endParaRPr/>
          </a:p>
          <a:p>
            <a:pPr marL="457200" lvl="0" indent="-457200" algn="l" rtl="0">
              <a:spcBef>
                <a:spcPts val="2520"/>
              </a:spcBef>
              <a:spcAft>
                <a:spcPts val="0"/>
              </a:spcAft>
              <a:buSzPts val="3060"/>
              <a:buFont typeface="Arial"/>
              <a:buChar char="•"/>
            </a:pPr>
            <a:r>
              <a:rPr lang="en-US"/>
              <a:t>Splitting Criteria</a:t>
            </a:r>
            <a:endParaRPr/>
          </a:p>
          <a:p>
            <a:pPr marL="457200" lvl="0" indent="-457200" algn="l" rtl="0">
              <a:spcBef>
                <a:spcPts val="2520"/>
              </a:spcBef>
              <a:spcAft>
                <a:spcPts val="0"/>
              </a:spcAft>
              <a:buSzPts val="3060"/>
              <a:buFont typeface="Arial"/>
              <a:buChar char="•"/>
            </a:pPr>
            <a:r>
              <a:rPr lang="en-US"/>
              <a:t>Stopping Conditions &amp; Pruning</a:t>
            </a:r>
            <a:endParaRPr/>
          </a:p>
          <a:p>
            <a:pPr marL="457200" lvl="0" indent="-457200" algn="l" rtl="0">
              <a:spcBef>
                <a:spcPts val="2520"/>
              </a:spcBef>
              <a:spcAft>
                <a:spcPts val="0"/>
              </a:spcAft>
              <a:buSzPts val="3060"/>
              <a:buFont typeface="Arial"/>
              <a:buChar char="•"/>
            </a:pPr>
            <a:r>
              <a:rPr lang="en-US"/>
              <a:t>Regression Trees</a:t>
            </a:r>
            <a:endParaRPr/>
          </a:p>
          <a:p>
            <a:pPr marL="457200" lvl="0" indent="-457200" algn="l" rtl="0">
              <a:spcBef>
                <a:spcPts val="2520"/>
              </a:spcBef>
              <a:spcAft>
                <a:spcPts val="0"/>
              </a:spcAft>
              <a:buSzPts val="3060"/>
              <a:buFont typeface="Arial"/>
              <a:buChar char="•"/>
            </a:pPr>
            <a:r>
              <a:rPr lang="en-US"/>
              <a:t>Random Forrest</a:t>
            </a:r>
            <a:endParaRPr/>
          </a:p>
          <a:p>
            <a:pPr marL="457200" lvl="0" indent="-262890" algn="l" rtl="0">
              <a:spcBef>
                <a:spcPts val="2520"/>
              </a:spcBef>
              <a:spcAft>
                <a:spcPts val="0"/>
              </a:spcAft>
              <a:buSzPts val="3060"/>
              <a:buFont typeface="Arial"/>
              <a:buNone/>
            </a:pPr>
            <a:endParaRPr/>
          </a:p>
          <a:p>
            <a:pPr marL="457200" lvl="0" indent="-262890" algn="l" rtl="0">
              <a:spcBef>
                <a:spcPts val="2520"/>
              </a:spcBef>
              <a:spcAft>
                <a:spcPts val="0"/>
              </a:spcAft>
              <a:buSzPts val="3060"/>
              <a:buFont typeface="Arial"/>
              <a:buNone/>
            </a:pPr>
            <a:endParaRPr/>
          </a:p>
          <a:p>
            <a:pPr marL="0" lvl="0" indent="0" algn="l" rtl="0">
              <a:spcBef>
                <a:spcPts val="2520"/>
              </a:spcBef>
              <a:spcAft>
                <a:spcPts val="0"/>
              </a:spcAft>
              <a:buSzPts val="3060"/>
              <a:buNone/>
            </a:pPr>
            <a:endParaRPr/>
          </a:p>
          <a:p>
            <a:pPr marL="182880" lvl="0" indent="0" algn="l" rtl="0">
              <a:spcBef>
                <a:spcPts val="2520"/>
              </a:spcBef>
              <a:spcAft>
                <a:spcPts val="0"/>
              </a:spcAft>
              <a:buSzPts val="3060"/>
              <a:buNone/>
            </a:pPr>
            <a:endParaRPr/>
          </a:p>
        </p:txBody>
      </p:sp>
      <p:sp>
        <p:nvSpPr>
          <p:cNvPr id="791" name="Google Shape;791;p7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78</a:t>
            </a:fld>
            <a:endParaRPr/>
          </a:p>
        </p:txBody>
      </p:sp>
      <p:sp>
        <p:nvSpPr>
          <p:cNvPr id="792" name="Google Shape;792;p72"/>
          <p:cNvSpPr/>
          <p:nvPr/>
        </p:nvSpPr>
        <p:spPr>
          <a:xfrm rot="3756828">
            <a:off x="3978203" y="5011390"/>
            <a:ext cx="457200" cy="6858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A Single Tree or a Set of Trees?</a:t>
            </a:r>
            <a:endParaRPr/>
          </a:p>
        </p:txBody>
      </p:sp>
      <p:sp>
        <p:nvSpPr>
          <p:cNvPr id="798" name="Google Shape;798;p73"/>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Limitation of single tree</a:t>
            </a:r>
            <a:endParaRPr/>
          </a:p>
          <a:p>
            <a:pPr marL="457200" lvl="1" indent="-182880" algn="l" rtl="0">
              <a:spcBef>
                <a:spcPts val="640"/>
              </a:spcBef>
              <a:spcAft>
                <a:spcPts val="0"/>
              </a:spcAft>
              <a:buSzPts val="2720"/>
              <a:buChar char="•"/>
            </a:pPr>
            <a:r>
              <a:rPr lang="en-US"/>
              <a:t>Accuracy is not very high</a:t>
            </a:r>
            <a:endParaRPr/>
          </a:p>
          <a:p>
            <a:pPr marL="457200" lvl="1" indent="-182880" algn="l" rtl="0">
              <a:spcBef>
                <a:spcPts val="640"/>
              </a:spcBef>
              <a:spcAft>
                <a:spcPts val="0"/>
              </a:spcAft>
              <a:buSzPts val="2720"/>
              <a:buChar char="•"/>
            </a:pPr>
            <a:r>
              <a:rPr lang="en-US"/>
              <a:t>Overfitting</a:t>
            </a:r>
            <a:endParaRPr/>
          </a:p>
          <a:p>
            <a:pPr marL="182880" lvl="0" indent="-194310" algn="l" rtl="0">
              <a:spcBef>
                <a:spcPts val="720"/>
              </a:spcBef>
              <a:spcAft>
                <a:spcPts val="0"/>
              </a:spcAft>
              <a:buSzPts val="3060"/>
              <a:buChar char="•"/>
            </a:pPr>
            <a:r>
              <a:rPr lang="en-US"/>
              <a:t>A set of trees</a:t>
            </a:r>
            <a:endParaRPr/>
          </a:p>
          <a:p>
            <a:pPr marL="457200" lvl="1" indent="-182880" algn="l" rtl="0">
              <a:spcBef>
                <a:spcPts val="640"/>
              </a:spcBef>
              <a:spcAft>
                <a:spcPts val="0"/>
              </a:spcAft>
              <a:buSzPts val="2720"/>
              <a:buChar char="•"/>
            </a:pPr>
            <a:r>
              <a:rPr lang="en-US"/>
              <a:t>The idea of ensemble</a:t>
            </a:r>
            <a:endParaRPr/>
          </a:p>
        </p:txBody>
      </p:sp>
      <p:sp>
        <p:nvSpPr>
          <p:cNvPr id="799" name="Google Shape;799;p7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79</a:t>
            </a:fld>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Geometry of Data</a:t>
            </a:r>
            <a:endParaRPr/>
          </a:p>
        </p:txBody>
      </p:sp>
      <p:sp>
        <p:nvSpPr>
          <p:cNvPr id="98" name="Google Shape;98;p8"/>
          <p:cNvSpPr txBox="1">
            <a:spLocks noGrp="1"/>
          </p:cNvSpPr>
          <p:nvPr>
            <p:ph type="body" idx="1"/>
          </p:nvPr>
        </p:nvSpPr>
        <p:spPr>
          <a:xfrm>
            <a:off x="833414" y="1177758"/>
            <a:ext cx="10535625" cy="2111143"/>
          </a:xfrm>
          <a:prstGeom prst="rect">
            <a:avLst/>
          </a:prstGeom>
          <a:noFill/>
          <a:ln>
            <a:noFill/>
          </a:ln>
        </p:spPr>
        <p:txBody>
          <a:bodyPr spcFirstLastPara="1" wrap="square" lIns="91425" tIns="45700" rIns="91425" bIns="45700" anchor="t" anchorCtr="0">
            <a:normAutofit/>
          </a:bodyPr>
          <a:lstStyle/>
          <a:p>
            <a:pPr marL="11113" lvl="0" indent="-1588" algn="l" rtl="0">
              <a:spcBef>
                <a:spcPts val="0"/>
              </a:spcBef>
              <a:spcAft>
                <a:spcPts val="0"/>
              </a:spcAft>
              <a:buSzPts val="2040"/>
              <a:buChar char="•"/>
            </a:pPr>
            <a:r>
              <a:rPr lang="zh-CN" altLang="en-US" sz="2400" dirty="0"/>
              <a:t> </a:t>
            </a:r>
            <a:r>
              <a:rPr lang="en-US" altLang="zh-CN" sz="2400" dirty="0"/>
              <a:t>T</a:t>
            </a:r>
            <a:r>
              <a:rPr lang="en-US" sz="2400" dirty="0"/>
              <a:t>he classes are still well-separated, but </a:t>
            </a:r>
            <a:r>
              <a:rPr lang="en-US" sz="2400" b="1" i="1" dirty="0"/>
              <a:t>the </a:t>
            </a:r>
            <a:r>
              <a:rPr lang="en-US" altLang="zh-CN" sz="2400" b="1" i="1" dirty="0"/>
              <a:t>optimal</a:t>
            </a:r>
            <a:r>
              <a:rPr lang="zh-CN" altLang="en-US" sz="2400" b="1" i="1" dirty="0"/>
              <a:t> </a:t>
            </a:r>
            <a:r>
              <a:rPr lang="en-US" sz="2400" b="1" i="1" dirty="0"/>
              <a:t>decision boundaries cannot easily be described by single equations</a:t>
            </a:r>
            <a:r>
              <a:rPr lang="en-US" sz="2400" dirty="0"/>
              <a:t>: </a:t>
            </a:r>
            <a:endParaRPr sz="2400" dirty="0"/>
          </a:p>
        </p:txBody>
      </p:sp>
      <p:sp>
        <p:nvSpPr>
          <p:cNvPr id="99" name="Google Shape;99;p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a:t>
            </a:fld>
            <a:endParaRPr/>
          </a:p>
        </p:txBody>
      </p:sp>
      <p:pic>
        <p:nvPicPr>
          <p:cNvPr id="100" name="Google Shape;100;p8"/>
          <p:cNvPicPr preferRelativeResize="0"/>
          <p:nvPr/>
        </p:nvPicPr>
        <p:blipFill rotWithShape="1">
          <a:blip r:embed="rId3">
            <a:alphaModFix/>
          </a:blip>
          <a:srcRect/>
          <a:stretch/>
        </p:blipFill>
        <p:spPr>
          <a:xfrm>
            <a:off x="3788895" y="2459544"/>
            <a:ext cx="3994657" cy="397517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7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The Idea of Bagging</a:t>
            </a:r>
            <a:endParaRPr/>
          </a:p>
        </p:txBody>
      </p:sp>
      <p:sp>
        <p:nvSpPr>
          <p:cNvPr id="805" name="Google Shape;805;p74"/>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Bagging: Bootstrap Aggregating</a:t>
            </a:r>
            <a:endParaRPr/>
          </a:p>
        </p:txBody>
      </p:sp>
      <p:sp>
        <p:nvSpPr>
          <p:cNvPr id="806" name="Google Shape;806;p7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80</a:t>
            </a:fld>
            <a:endParaRPr>
              <a:solidFill>
                <a:srgbClr val="000000"/>
              </a:solidFill>
            </a:endParaRPr>
          </a:p>
        </p:txBody>
      </p:sp>
      <p:pic>
        <p:nvPicPr>
          <p:cNvPr id="807" name="Google Shape;807;p74"/>
          <p:cNvPicPr preferRelativeResize="0"/>
          <p:nvPr/>
        </p:nvPicPr>
        <p:blipFill rotWithShape="1">
          <a:blip r:embed="rId3">
            <a:alphaModFix/>
          </a:blip>
          <a:srcRect/>
          <a:stretch/>
        </p:blipFill>
        <p:spPr>
          <a:xfrm>
            <a:off x="2743200" y="1676401"/>
            <a:ext cx="6781800" cy="50898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811"/>
        <p:cNvGrpSpPr/>
        <p:nvPr/>
      </p:nvGrpSpPr>
      <p:grpSpPr>
        <a:xfrm>
          <a:off x="0" y="0"/>
          <a:ext cx="0" cy="0"/>
          <a:chOff x="0" y="0"/>
          <a:chExt cx="0" cy="0"/>
        </a:xfrm>
      </p:grpSpPr>
      <p:sp>
        <p:nvSpPr>
          <p:cNvPr id="812" name="Google Shape;812;p7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*Why It Works? </a:t>
            </a:r>
            <a:endParaRPr/>
          </a:p>
        </p:txBody>
      </p:sp>
      <p:sp>
        <p:nvSpPr>
          <p:cNvPr id="813" name="Google Shape;813;p75"/>
          <p:cNvSpPr txBox="1">
            <a:spLocks noGrp="1"/>
          </p:cNvSpPr>
          <p:nvPr>
            <p:ph type="body" idx="1"/>
          </p:nvPr>
        </p:nvSpPr>
        <p:spPr>
          <a:xfrm>
            <a:off x="609600" y="1143000"/>
            <a:ext cx="10972800" cy="5334000"/>
          </a:xfrm>
          <a:prstGeom prst="rect">
            <a:avLst/>
          </a:prstGeom>
          <a:blipFill rotWithShape="1">
            <a:blip r:embed="rId3">
              <a:alphaModFix/>
            </a:blip>
            <a:stretch>
              <a:fillRect l="-1166" t="-1828"/>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814" name="Google Shape;814;p7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81</a:t>
            </a:fld>
            <a:endParaRPr>
              <a:solidFill>
                <a:srgbClr val="00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Random Forest</a:t>
            </a:r>
            <a:endParaRPr/>
          </a:p>
        </p:txBody>
      </p:sp>
      <p:sp>
        <p:nvSpPr>
          <p:cNvPr id="820" name="Google Shape;820;p76"/>
          <p:cNvSpPr txBox="1">
            <a:spLocks noGrp="1"/>
          </p:cNvSpPr>
          <p:nvPr>
            <p:ph type="body" idx="1"/>
          </p:nvPr>
        </p:nvSpPr>
        <p:spPr>
          <a:xfrm>
            <a:off x="609600" y="1143000"/>
            <a:ext cx="10972800" cy="5334000"/>
          </a:xfrm>
          <a:prstGeom prst="rect">
            <a:avLst/>
          </a:prstGeom>
          <a:blipFill rotWithShape="1">
            <a:blip r:embed="rId3">
              <a:alphaModFix/>
            </a:blip>
            <a:stretch>
              <a:fillRect l="-999" t="-3199" r="-941"/>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zh-CN" altLang="en-US" dirty="0"/>
              <a:t> </a:t>
            </a:r>
            <a:endParaRPr dirty="0"/>
          </a:p>
        </p:txBody>
      </p:sp>
      <p:sp>
        <p:nvSpPr>
          <p:cNvPr id="821" name="Google Shape;821;p7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82</a:t>
            </a:fld>
            <a:endParaRPr>
              <a:solidFill>
                <a:srgbClr val="00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Properties of Random Forest</a:t>
            </a:r>
            <a:endParaRPr/>
          </a:p>
        </p:txBody>
      </p:sp>
      <p:sp>
        <p:nvSpPr>
          <p:cNvPr id="827" name="Google Shape;827;p77"/>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dirty="0"/>
              <a:t>Strengths</a:t>
            </a:r>
            <a:endParaRPr dirty="0"/>
          </a:p>
          <a:p>
            <a:pPr marL="457200" lvl="1" indent="-182880" algn="l" rtl="0">
              <a:spcBef>
                <a:spcPts val="640"/>
              </a:spcBef>
              <a:spcAft>
                <a:spcPts val="0"/>
              </a:spcAft>
              <a:buSzPts val="2720"/>
              <a:buChar char="•"/>
            </a:pPr>
            <a:r>
              <a:rPr lang="en-US" dirty="0"/>
              <a:t>Good accuracy for classification tasks</a:t>
            </a:r>
            <a:endParaRPr dirty="0"/>
          </a:p>
          <a:p>
            <a:pPr marL="457200" lvl="1" indent="-182880" algn="l" rtl="0">
              <a:spcBef>
                <a:spcPts val="640"/>
              </a:spcBef>
              <a:spcAft>
                <a:spcPts val="0"/>
              </a:spcAft>
              <a:buSzPts val="2720"/>
              <a:buChar char="•"/>
            </a:pPr>
            <a:r>
              <a:rPr lang="en-US" dirty="0"/>
              <a:t>Can handle large-scale of dataset</a:t>
            </a:r>
            <a:endParaRPr dirty="0"/>
          </a:p>
          <a:p>
            <a:pPr marL="457200" lvl="1" indent="-182880" algn="l" rtl="0">
              <a:spcBef>
                <a:spcPts val="640"/>
              </a:spcBef>
              <a:spcAft>
                <a:spcPts val="0"/>
              </a:spcAft>
              <a:buSzPts val="2720"/>
              <a:buChar char="•"/>
            </a:pPr>
            <a:r>
              <a:rPr lang="en-US" dirty="0"/>
              <a:t>Can handle missing data to some extent</a:t>
            </a:r>
            <a:endParaRPr dirty="0"/>
          </a:p>
          <a:p>
            <a:pPr marL="182880" lvl="0" indent="-194310" algn="l" rtl="0">
              <a:spcBef>
                <a:spcPts val="720"/>
              </a:spcBef>
              <a:spcAft>
                <a:spcPts val="0"/>
              </a:spcAft>
              <a:buSzPts val="3060"/>
              <a:buChar char="•"/>
            </a:pPr>
            <a:r>
              <a:rPr lang="en-US" dirty="0"/>
              <a:t>Weaknesses</a:t>
            </a:r>
            <a:endParaRPr dirty="0"/>
          </a:p>
          <a:p>
            <a:pPr marL="457200" lvl="1" indent="-182880" algn="l" rtl="0">
              <a:spcBef>
                <a:spcPts val="640"/>
              </a:spcBef>
              <a:spcAft>
                <a:spcPts val="0"/>
              </a:spcAft>
              <a:buSzPts val="2720"/>
              <a:buChar char="•"/>
            </a:pPr>
            <a:r>
              <a:rPr lang="en-US" dirty="0"/>
              <a:t>Not so good for </a:t>
            </a:r>
            <a:r>
              <a:rPr lang="en-US" altLang="zh-CN" dirty="0"/>
              <a:t>regression</a:t>
            </a:r>
            <a:r>
              <a:rPr lang="en-US" dirty="0"/>
              <a:t> tasks</a:t>
            </a:r>
            <a:endParaRPr dirty="0"/>
          </a:p>
          <a:p>
            <a:pPr marL="457200" lvl="1" indent="-182880" algn="l" rtl="0">
              <a:spcBef>
                <a:spcPts val="640"/>
              </a:spcBef>
              <a:spcAft>
                <a:spcPts val="0"/>
              </a:spcAft>
              <a:buSzPts val="2720"/>
              <a:buChar char="•"/>
            </a:pPr>
            <a:r>
              <a:rPr lang="en-US" dirty="0"/>
              <a:t>Lack of interpretation</a:t>
            </a:r>
            <a:endParaRPr dirty="0"/>
          </a:p>
        </p:txBody>
      </p:sp>
      <p:sp>
        <p:nvSpPr>
          <p:cNvPr id="828" name="Google Shape;828;p7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83</a:t>
            </a:fld>
            <a:endParaRPr>
              <a:solidFill>
                <a:srgbClr val="00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7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Summary</a:t>
            </a:r>
            <a:endParaRPr/>
          </a:p>
        </p:txBody>
      </p:sp>
      <p:sp>
        <p:nvSpPr>
          <p:cNvPr id="834" name="Google Shape;834;p78"/>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lnSpc>
                <a:spcPct val="130000"/>
              </a:lnSpc>
              <a:spcBef>
                <a:spcPts val="0"/>
              </a:spcBef>
              <a:spcAft>
                <a:spcPts val="0"/>
              </a:spcAft>
              <a:buSzPts val="3060"/>
              <a:buChar char="•"/>
            </a:pPr>
            <a:r>
              <a:rPr lang="en-US" dirty="0"/>
              <a:t>Classification Trees</a:t>
            </a:r>
            <a:endParaRPr dirty="0"/>
          </a:p>
          <a:p>
            <a:pPr marL="457200" lvl="1" indent="-182880" algn="l" rtl="0">
              <a:lnSpc>
                <a:spcPct val="130000"/>
              </a:lnSpc>
              <a:spcBef>
                <a:spcPts val="640"/>
              </a:spcBef>
              <a:spcAft>
                <a:spcPts val="0"/>
              </a:spcAft>
              <a:buSzPts val="2720"/>
              <a:buChar char="•"/>
            </a:pPr>
            <a:r>
              <a:rPr lang="en-US" dirty="0"/>
              <a:t>Predict categorical labels, splitting criterion, stopping criterion, pruning</a:t>
            </a:r>
            <a:endParaRPr dirty="0"/>
          </a:p>
          <a:p>
            <a:pPr marL="182880" lvl="0" indent="-194310" algn="l" rtl="0">
              <a:lnSpc>
                <a:spcPct val="130000"/>
              </a:lnSpc>
              <a:spcBef>
                <a:spcPts val="720"/>
              </a:spcBef>
              <a:spcAft>
                <a:spcPts val="0"/>
              </a:spcAft>
              <a:buSzPts val="3060"/>
              <a:buChar char="•"/>
            </a:pPr>
            <a:r>
              <a:rPr lang="en-US" dirty="0"/>
              <a:t>Regression Trees</a:t>
            </a:r>
            <a:endParaRPr dirty="0"/>
          </a:p>
          <a:p>
            <a:pPr marL="457200" lvl="1" indent="-182880" algn="l" rtl="0">
              <a:lnSpc>
                <a:spcPct val="130000"/>
              </a:lnSpc>
              <a:spcBef>
                <a:spcPts val="640"/>
              </a:spcBef>
              <a:spcAft>
                <a:spcPts val="0"/>
              </a:spcAft>
              <a:buSzPts val="2720"/>
              <a:buChar char="•"/>
            </a:pPr>
            <a:r>
              <a:rPr lang="en-US" dirty="0"/>
              <a:t>Predict numerical variable</a:t>
            </a:r>
          </a:p>
          <a:p>
            <a:pPr>
              <a:lnSpc>
                <a:spcPct val="130000"/>
              </a:lnSpc>
              <a:spcBef>
                <a:spcPts val="640"/>
              </a:spcBef>
              <a:buSzPts val="2720"/>
            </a:pPr>
            <a:r>
              <a:rPr lang="en-US" dirty="0"/>
              <a:t>Random Forest</a:t>
            </a:r>
            <a:endParaRPr dirty="0"/>
          </a:p>
          <a:p>
            <a:pPr marL="457200" lvl="1" indent="-182880" algn="l" rtl="0">
              <a:lnSpc>
                <a:spcPct val="130000"/>
              </a:lnSpc>
              <a:spcBef>
                <a:spcPts val="640"/>
              </a:spcBef>
              <a:spcAft>
                <a:spcPts val="0"/>
              </a:spcAft>
              <a:buSzPts val="2720"/>
              <a:buChar char="•"/>
            </a:pPr>
            <a:r>
              <a:rPr lang="en-US" dirty="0"/>
              <a:t>A set of trees, bagging</a:t>
            </a:r>
            <a:endParaRPr dirty="0"/>
          </a:p>
          <a:p>
            <a:pPr marL="182880" lvl="0" indent="0" algn="l" rtl="0">
              <a:spcBef>
                <a:spcPts val="720"/>
              </a:spcBef>
              <a:spcAft>
                <a:spcPts val="0"/>
              </a:spcAft>
              <a:buSzPts val="3060"/>
              <a:buNone/>
            </a:pPr>
            <a:endParaRPr dirty="0"/>
          </a:p>
        </p:txBody>
      </p:sp>
      <p:sp>
        <p:nvSpPr>
          <p:cNvPr id="835" name="Google Shape;835;p7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84</a:t>
            </a:fld>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Geometry of Data</a:t>
            </a:r>
            <a:endParaRPr/>
          </a:p>
        </p:txBody>
      </p:sp>
      <p:sp>
        <p:nvSpPr>
          <p:cNvPr id="106" name="Google Shape;106;p9"/>
          <p:cNvSpPr txBox="1">
            <a:spLocks noGrp="1"/>
          </p:cNvSpPr>
          <p:nvPr>
            <p:ph type="body" idx="1"/>
          </p:nvPr>
        </p:nvSpPr>
        <p:spPr>
          <a:xfrm>
            <a:off x="685800" y="1295400"/>
            <a:ext cx="10820400" cy="4572000"/>
          </a:xfrm>
          <a:prstGeom prst="rect">
            <a:avLst/>
          </a:prstGeom>
          <a:blipFill rotWithShape="1">
            <a:blip r:embed="rId3">
              <a:alphaModFix/>
            </a:blip>
            <a:stretch>
              <a:fillRect l="-900" t="-1332" r="-1576"/>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107" name="Google Shape;107;p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6fd4f19b-8182-4e4b-8a50-cf36bf8c2cb9"/>
  <p:tag name="SLIDO_EVENT_SECTION_UUID" val="52b7372c-fc5e-4749-b49d-695a7c81c770"/>
</p:tagLst>
</file>

<file path=ppt/tags/tag10.xml><?xml version="1.0" encoding="utf-8"?>
<p:tagLst xmlns:a="http://schemas.openxmlformats.org/drawingml/2006/main" xmlns:r="http://schemas.openxmlformats.org/officeDocument/2006/relationships" xmlns:p="http://schemas.openxmlformats.org/presentationml/2006/main">
  <p:tag name="SLIDO_ELEMENT" val="logo"/>
</p:tagLst>
</file>

<file path=ppt/tags/tag1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2.xml><?xml version="1.0" encoding="utf-8"?>
<p:tagLst xmlns:a="http://schemas.openxmlformats.org/drawingml/2006/main" xmlns:r="http://schemas.openxmlformats.org/officeDocument/2006/relationships" xmlns:p="http://schemas.openxmlformats.org/presentationml/2006/main">
  <p:tag name="SLIDO_ELEMENT" val="title"/>
</p:tagLst>
</file>

<file path=ppt/tags/tag1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4.xml><?xml version="1.0" encoding="utf-8"?>
<p:tagLst xmlns:a="http://schemas.openxmlformats.org/drawingml/2006/main" xmlns:r="http://schemas.openxmlformats.org/officeDocument/2006/relationships" xmlns:p="http://schemas.openxmlformats.org/presentationml/2006/main">
  <p:tag name="SLIDO_ELEMENT" val="dotty"/>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TYPE" val="SlidoQA"/>
</p:tagLst>
</file>

<file path=ppt/tags/tag17.xml><?xml version="1.0" encoding="utf-8"?>
<p:tagLst xmlns:a="http://schemas.openxmlformats.org/drawingml/2006/main" xmlns:r="http://schemas.openxmlformats.org/officeDocument/2006/relationships" xmlns:p="http://schemas.openxmlformats.org/presentationml/2006/main">
  <p:tag name="SLIDO_ELEMENT" val="logo"/>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QA"/>
</p:tagLst>
</file>

<file path=ppt/tags/tag2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1.xml><?xml version="1.0" encoding="utf-8"?>
<p:tagLst xmlns:a="http://schemas.openxmlformats.org/drawingml/2006/main" xmlns:r="http://schemas.openxmlformats.org/officeDocument/2006/relationships" xmlns:p="http://schemas.openxmlformats.org/presentationml/2006/main">
  <p:tag name="SLIDO_ELEMENT" val="dotty"/>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TYPE" val="SlidoQA"/>
</p:tagLst>
</file>

<file path=ppt/tags/tag24.xml><?xml version="1.0" encoding="utf-8"?>
<p:tagLst xmlns:a="http://schemas.openxmlformats.org/drawingml/2006/main" xmlns:r="http://schemas.openxmlformats.org/officeDocument/2006/relationships" xmlns:p="http://schemas.openxmlformats.org/presentationml/2006/main">
  <p:tag name="SLIDO_ELEMENT" val="logo"/>
</p:tagLst>
</file>

<file path=ppt/tags/tag2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26.xml><?xml version="1.0" encoding="utf-8"?>
<p:tagLst xmlns:a="http://schemas.openxmlformats.org/drawingml/2006/main" xmlns:r="http://schemas.openxmlformats.org/officeDocument/2006/relationships" xmlns:p="http://schemas.openxmlformats.org/presentationml/2006/main">
  <p:tag name="SLIDO_ELEMENT" val="title"/>
</p:tagLst>
</file>

<file path=ppt/tags/tag2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8.xml><?xml version="1.0" encoding="utf-8"?>
<p:tagLst xmlns:a="http://schemas.openxmlformats.org/drawingml/2006/main" xmlns:r="http://schemas.openxmlformats.org/officeDocument/2006/relationships" xmlns:p="http://schemas.openxmlformats.org/presentationml/2006/main">
  <p:tag name="SLIDO_ELEMENT" val="dotty"/>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7.xml><?xml version="1.0" encoding="utf-8"?>
<p:tagLst xmlns:a="http://schemas.openxmlformats.org/drawingml/2006/main" xmlns:r="http://schemas.openxmlformats.org/officeDocument/2006/relationships" xmlns:p="http://schemas.openxmlformats.org/presentationml/2006/main">
  <p:tag name="SLIDO_ELEMENT" val="dotty"/>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TYPE" val="SlidoQ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CS97-01-Introduction" id="{210B9B29-AB9E-924E-AA9B-7F128FAF3927}" vid="{09E1065D-8B0A-544C-A88A-6469C31CE4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97-01-Introduction" id="{210B9B29-AB9E-924E-AA9B-7F128FAF3927}" vid="{FC1876A6-0D24-3A4C-B189-6F22255D0B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Yizhou_template</Template>
  <TotalTime>1137</TotalTime>
  <Words>2892</Words>
  <Application>Microsoft Macintosh PowerPoint</Application>
  <PresentationFormat>Widescreen</PresentationFormat>
  <Paragraphs>696</Paragraphs>
  <Slides>84</Slides>
  <Notes>79</Notes>
  <HiddenSlides>7</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84</vt:i4>
      </vt:variant>
    </vt:vector>
  </HeadingPairs>
  <TitlesOfParts>
    <vt:vector size="93" baseType="lpstr">
      <vt:lpstr>Aptos</vt:lpstr>
      <vt:lpstr>Arial</vt:lpstr>
      <vt:lpstr>Calibri</vt:lpstr>
      <vt:lpstr>Calibri Light</vt:lpstr>
      <vt:lpstr>Tahoma</vt:lpstr>
      <vt:lpstr>Times New Roman</vt:lpstr>
      <vt:lpstr>Clarity</vt:lpstr>
      <vt:lpstr>Office Theme</vt:lpstr>
      <vt:lpstr>Excel.Sheet.8</vt:lpstr>
      <vt:lpstr>CS97: INTRODUCTION TO DATA SCIENCE</vt:lpstr>
      <vt:lpstr>Outline </vt:lpstr>
      <vt:lpstr>Geometry of Data</vt:lpstr>
      <vt:lpstr>Geometry of Data</vt:lpstr>
      <vt:lpstr>Geometry of Data</vt:lpstr>
      <vt:lpstr>Geometry of Data</vt:lpstr>
      <vt:lpstr>Geometry of Data</vt:lpstr>
      <vt:lpstr>Geometry of Data</vt:lpstr>
      <vt:lpstr>Geometry of Data</vt:lpstr>
      <vt:lpstr>Decision Trees</vt:lpstr>
      <vt:lpstr>Decision Trees </vt:lpstr>
      <vt:lpstr>Outline </vt:lpstr>
      <vt:lpstr>Tree-based Models</vt:lpstr>
      <vt:lpstr>The Geometry of Flow Charts </vt:lpstr>
      <vt:lpstr>Easy to Interpret</vt:lpstr>
      <vt:lpstr>The Geometry of Flow Charts</vt:lpstr>
      <vt:lpstr>The Geometry of Flow Charts</vt:lpstr>
      <vt:lpstr>Tree-based Models</vt:lpstr>
      <vt:lpstr>Numerical vs. Categorical</vt:lpstr>
      <vt:lpstr>PowerPoint Presentation</vt:lpstr>
      <vt:lpstr>Learning the Model</vt:lpstr>
      <vt:lpstr>Learning the Model</vt:lpstr>
      <vt:lpstr>Outline </vt:lpstr>
      <vt:lpstr>Guideline of Splitting </vt:lpstr>
      <vt:lpstr>Guideline of Splitting </vt:lpstr>
      <vt:lpstr>Example</vt:lpstr>
      <vt:lpstr>Which attribute to choose?</vt:lpstr>
      <vt:lpstr>Which attribute to choose?</vt:lpstr>
      <vt:lpstr>How to define purity of each region?</vt:lpstr>
      <vt:lpstr>Example: calculate classification error</vt:lpstr>
      <vt:lpstr>Classification Error</vt:lpstr>
      <vt:lpstr>Overall classification loss</vt:lpstr>
      <vt:lpstr>Let’s also see how the other split works</vt:lpstr>
      <vt:lpstr>PowerPoint Presentation</vt:lpstr>
      <vt:lpstr>Information Theory</vt:lpstr>
      <vt:lpstr>Information Theory</vt:lpstr>
      <vt:lpstr>Entropy and distribution </vt:lpstr>
      <vt:lpstr>Entropy and distribution </vt:lpstr>
      <vt:lpstr>Entropy</vt:lpstr>
      <vt:lpstr>Entropy Calculation</vt:lpstr>
      <vt:lpstr>Let’s also see how the other split works</vt:lpstr>
      <vt:lpstr>Let’s also see how the other split works</vt:lpstr>
      <vt:lpstr>Gini Index</vt:lpstr>
      <vt:lpstr>Gini Index Calculation</vt:lpstr>
      <vt:lpstr>Let’s also see how the other split works</vt:lpstr>
      <vt:lpstr>Comparison of Criteria </vt:lpstr>
      <vt:lpstr>Outline </vt:lpstr>
      <vt:lpstr>Variance vs Bias</vt:lpstr>
      <vt:lpstr>Variance vs Bias</vt:lpstr>
      <vt:lpstr>Recall: Guideline of Splitting </vt:lpstr>
      <vt:lpstr>Stopping Conditions</vt:lpstr>
      <vt:lpstr>Stopping Conditions</vt:lpstr>
      <vt:lpstr>Alternative to Using Stopping Conditions</vt:lpstr>
      <vt:lpstr>What is pruning?</vt:lpstr>
      <vt:lpstr>To Hot Dog or Not Hot Dog…</vt:lpstr>
      <vt:lpstr>Hot Dog or Not</vt:lpstr>
      <vt:lpstr>Motivation for Pruning</vt:lpstr>
      <vt:lpstr>Motivation for Pruning</vt:lpstr>
      <vt:lpstr>Motivation for Pruning</vt:lpstr>
      <vt:lpstr>Motivation for Pruning</vt:lpstr>
      <vt:lpstr>PowerPoint Presentation</vt:lpstr>
      <vt:lpstr>Outline </vt:lpstr>
      <vt:lpstr>Adaptations for Regression</vt:lpstr>
      <vt:lpstr>Learning Regression Trees</vt:lpstr>
      <vt:lpstr>Regression Trees Prediction </vt:lpstr>
      <vt:lpstr>Regression Tree Example</vt:lpstr>
      <vt:lpstr>Regression Tree (max_depth = 1)</vt:lpstr>
      <vt:lpstr>Regression Tree (max_depth = 2)</vt:lpstr>
      <vt:lpstr>Regression Tree (max_depth = 5)</vt:lpstr>
      <vt:lpstr>Regression Tree (max_depth = 10)</vt:lpstr>
      <vt:lpstr>Stopping Conditions </vt:lpstr>
      <vt:lpstr>Overfitting </vt:lpstr>
      <vt:lpstr>Example: Predict Baseball Player Salary</vt:lpstr>
      <vt:lpstr>A Regression Tree Built</vt:lpstr>
      <vt:lpstr>A Different Angle to View the Tree</vt:lpstr>
      <vt:lpstr>Trees vs. Linear Models</vt:lpstr>
      <vt:lpstr>PowerPoint Presentation</vt:lpstr>
      <vt:lpstr>Outline </vt:lpstr>
      <vt:lpstr>A Single Tree or a Set of Trees?</vt:lpstr>
      <vt:lpstr>The Idea of Bagging</vt:lpstr>
      <vt:lpstr>*Why It Works? </vt:lpstr>
      <vt:lpstr>Random Forest</vt:lpstr>
      <vt:lpstr>Properties of Random Forest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Shichang Zhang</dc:creator>
  <cp:lastModifiedBy>Shichang Zhang</cp:lastModifiedBy>
  <cp:revision>8</cp:revision>
  <dcterms:created xsi:type="dcterms:W3CDTF">2024-06-20T06:10:55Z</dcterms:created>
  <dcterms:modified xsi:type="dcterms:W3CDTF">2024-06-29T18:41:02Z</dcterms:modified>
</cp:coreProperties>
</file>